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1"/>
  </p:sldMasterIdLst>
  <p:notesMasterIdLst>
    <p:notesMasterId r:id="rId44"/>
  </p:notesMasterIdLst>
  <p:sldIdLst>
    <p:sldId id="301" r:id="rId2"/>
    <p:sldId id="281" r:id="rId3"/>
    <p:sldId id="282" r:id="rId4"/>
    <p:sldId id="283" r:id="rId5"/>
    <p:sldId id="257" r:id="rId6"/>
    <p:sldId id="258" r:id="rId7"/>
    <p:sldId id="259" r:id="rId8"/>
    <p:sldId id="260" r:id="rId9"/>
    <p:sldId id="261" r:id="rId10"/>
    <p:sldId id="262" r:id="rId11"/>
    <p:sldId id="309" r:id="rId12"/>
    <p:sldId id="263" r:id="rId13"/>
    <p:sldId id="310" r:id="rId14"/>
    <p:sldId id="265" r:id="rId15"/>
    <p:sldId id="268" r:id="rId16"/>
    <p:sldId id="311" r:id="rId17"/>
    <p:sldId id="269" r:id="rId18"/>
    <p:sldId id="270" r:id="rId19"/>
    <p:sldId id="271" r:id="rId20"/>
    <p:sldId id="303" r:id="rId21"/>
    <p:sldId id="304" r:id="rId22"/>
    <p:sldId id="273" r:id="rId23"/>
    <p:sldId id="274" r:id="rId24"/>
    <p:sldId id="305" r:id="rId25"/>
    <p:sldId id="306" r:id="rId26"/>
    <p:sldId id="307" r:id="rId27"/>
    <p:sldId id="315" r:id="rId28"/>
    <p:sldId id="312" r:id="rId29"/>
    <p:sldId id="316" r:id="rId30"/>
    <p:sldId id="308" r:id="rId31"/>
    <p:sldId id="284" r:id="rId32"/>
    <p:sldId id="286" r:id="rId33"/>
    <p:sldId id="287" r:id="rId34"/>
    <p:sldId id="288" r:id="rId35"/>
    <p:sldId id="289" r:id="rId36"/>
    <p:sldId id="290" r:id="rId37"/>
    <p:sldId id="291" r:id="rId38"/>
    <p:sldId id="292" r:id="rId39"/>
    <p:sldId id="293" r:id="rId40"/>
    <p:sldId id="294" r:id="rId41"/>
    <p:sldId id="297" r:id="rId42"/>
    <p:sldId id="302" r:id="rId43"/>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autoAdjust="0"/>
    <p:restoredTop sz="94660" autoAdjust="0"/>
  </p:normalViewPr>
  <p:slideViewPr>
    <p:cSldViewPr>
      <p:cViewPr>
        <p:scale>
          <a:sx n="47" d="100"/>
          <a:sy n="47" d="100"/>
        </p:scale>
        <p:origin x="1840" y="4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52665A0-68AD-4703-962B-EE82AD571EBE}" type="datetimeFigureOut">
              <a:rPr lang="en-US"/>
              <a:pPr>
                <a:defRPr/>
              </a:pPr>
              <a:t>2/11/2024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5DBB0EB6-69EC-45AD-8B8C-E5B30D89B7D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655B07B-26EC-49DF-90D8-C326983E52E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6C73065-9220-403E-B797-CCCDFD24F05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C2154AB-B14A-4FCB-A253-ED096D8733E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CD2557F-FAE5-4D4A-9CD3-F4640B0AE83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C280754-771B-45FF-898E-D152072B20A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3217F22-FAAE-4742-BCEA-B2B1A0AF914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967924A-142E-4BC1-90FF-790A4B2ECB0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D1B373F-4FF2-48AD-B5CD-8D2BB755F75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AD98673-E499-48A7-8D06-039972965AE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BE17C63-71A5-4AF4-B0E0-54ECD1B4603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60051BA-0497-4C0E-826E-9FB0725C5BC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39794BE-5DD8-4954-A551-4ECF8F3CD44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6D6FFF79-5122-42E6-B318-D57D4A23C36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7772400" cy="838200"/>
          </a:xfrm>
        </p:spPr>
        <p:txBody>
          <a:bodyPr rtlCol="0">
            <a:normAutofit fontScale="90000"/>
          </a:bodyPr>
          <a:lstStyle/>
          <a:p>
            <a:pPr eaLnBrk="1" fontAlgn="auto" hangingPunct="1">
              <a:spcAft>
                <a:spcPts val="0"/>
              </a:spcAft>
              <a:defRPr/>
            </a:pPr>
            <a:r>
              <a:rPr lang="en-US" sz="2000" b="1" dirty="0">
                <a:latin typeface="+mn-lt"/>
                <a:cs typeface="Times New Roman" pitchFamily="18" charset="0"/>
              </a:rPr>
              <a:t>UNIVERSITY OF KRAGUJEVAC, </a:t>
            </a:r>
            <a:br>
              <a:rPr lang="en-US" sz="2000" b="1" dirty="0">
                <a:latin typeface="+mn-lt"/>
                <a:cs typeface="Times New Roman" pitchFamily="18" charset="0"/>
              </a:rPr>
            </a:br>
            <a:r>
              <a:rPr lang="en-US" sz="2000" b="1" dirty="0">
                <a:latin typeface="+mn-lt"/>
                <a:cs typeface="Times New Roman" pitchFamily="18" charset="0"/>
              </a:rPr>
              <a:t>FACULTY OF MEDICAL SCIENCES</a:t>
            </a:r>
            <a:br>
              <a:rPr lang="en-US" i="1" dirty="0"/>
            </a:br>
            <a:endParaRPr lang="en-US" dirty="0"/>
          </a:p>
        </p:txBody>
      </p:sp>
      <p:sp>
        <p:nvSpPr>
          <p:cNvPr id="2051" name="Subtitle 2"/>
          <p:cNvSpPr>
            <a:spLocks noGrp="1"/>
          </p:cNvSpPr>
          <p:nvPr>
            <p:ph type="subTitle" idx="1"/>
          </p:nvPr>
        </p:nvSpPr>
        <p:spPr>
          <a:xfrm>
            <a:off x="1371600" y="2362200"/>
            <a:ext cx="6400800" cy="3276600"/>
          </a:xfrm>
        </p:spPr>
        <p:txBody>
          <a:bodyPr/>
          <a:lstStyle/>
          <a:p>
            <a:pPr eaLnBrk="1" hangingPunct="1"/>
            <a:endParaRPr lang="en-US" b="1" dirty="0">
              <a:solidFill>
                <a:schemeClr val="tx1"/>
              </a:solidFill>
              <a:cs typeface="Times New Roman" pitchFamily="18" charset="0"/>
            </a:endParaRPr>
          </a:p>
          <a:p>
            <a:pPr eaLnBrk="1" hangingPunct="1"/>
            <a:r>
              <a:rPr lang="en-US" b="1" dirty="0">
                <a:solidFill>
                  <a:schemeClr val="tx1"/>
                </a:solidFill>
              </a:rPr>
              <a:t>MOOD DISORDERS</a:t>
            </a:r>
          </a:p>
          <a:p>
            <a:pPr eaLnBrk="1" hangingPunct="1"/>
            <a:endParaRPr lang="en-US" b="1" dirty="0">
              <a:solidFill>
                <a:schemeClr val="tx1"/>
              </a:solidFill>
              <a:cs typeface="Times New Roman" pitchFamily="18" charset="0"/>
            </a:endParaRPr>
          </a:p>
          <a:p>
            <a:pPr eaLnBrk="1" hangingPunct="1"/>
            <a:r>
              <a:rPr lang="en-US" sz="2000" b="1" dirty="0">
                <a:solidFill>
                  <a:schemeClr val="tx1"/>
                </a:solidFill>
                <a:cs typeface="Times New Roman" pitchFamily="18" charset="0"/>
              </a:rPr>
              <a:t>Prof. Dr. Goran </a:t>
            </a:r>
            <a:r>
              <a:rPr lang="en-US" sz="2000" b="1" dirty="0" err="1">
                <a:solidFill>
                  <a:schemeClr val="tx1"/>
                </a:solidFill>
                <a:cs typeface="Times New Roman" pitchFamily="18" charset="0"/>
              </a:rPr>
              <a:t>Mihajlović</a:t>
            </a:r>
            <a:endParaRPr lang="en-US" sz="2000" dirty="0">
              <a:solidFill>
                <a:schemeClr val="tx1"/>
              </a:solidFill>
              <a:cs typeface="Times New Roman" pitchFamily="18" charset="0"/>
            </a:endParaRPr>
          </a:p>
        </p:txBody>
      </p:sp>
      <p:pic>
        <p:nvPicPr>
          <p:cNvPr id="2052" name="Picture 9"/>
          <p:cNvPicPr>
            <a:picLocks noChangeAspect="1" noChangeArrowheads="1"/>
          </p:cNvPicPr>
          <p:nvPr/>
        </p:nvPicPr>
        <p:blipFill>
          <a:blip r:embed="rId3" cstate="print"/>
          <a:srcRect/>
          <a:stretch>
            <a:fillRect/>
          </a:stretch>
        </p:blipFill>
        <p:spPr bwMode="auto">
          <a:xfrm>
            <a:off x="3657600" y="228600"/>
            <a:ext cx="1690688" cy="1228725"/>
          </a:xfrm>
          <a:prstGeom prst="rect">
            <a:avLst/>
          </a:prstGeom>
          <a:noFill/>
          <a:ln w="9525">
            <a:noFill/>
            <a:miter lim="800000"/>
            <a:headEnd/>
            <a:tailEnd/>
          </a:ln>
        </p:spPr>
      </p:pic>
    </p:spTree>
  </p:cSld>
  <p:clrMapOvr>
    <a:masterClrMapping/>
  </p:clrMapOvr>
  <p:transition advTm="106529"/>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p:nvPr>
        </p:nvSpPr>
        <p:spPr>
          <a:xfrm>
            <a:off x="1143000" y="914400"/>
            <a:ext cx="7772400" cy="685800"/>
          </a:xfrm>
        </p:spPr>
        <p:txBody>
          <a:bodyPr/>
          <a:lstStyle/>
          <a:p>
            <a:pPr eaLnBrk="1" hangingPunct="1"/>
            <a:r>
              <a:rPr lang="sr-Latn-CS" sz="3900" b="1" dirty="0"/>
              <a:t>ETIOPATHOGENESIS</a:t>
            </a:r>
            <a:endParaRPr lang="en-GB" sz="3300" b="1" dirty="0"/>
          </a:p>
        </p:txBody>
      </p:sp>
      <p:sp>
        <p:nvSpPr>
          <p:cNvPr id="34819" name="Rectangle 3"/>
          <p:cNvSpPr>
            <a:spLocks noGrp="1" noRot="1" noChangeArrowheads="1"/>
          </p:cNvSpPr>
          <p:nvPr>
            <p:ph idx="1"/>
          </p:nvPr>
        </p:nvSpPr>
        <p:spPr>
          <a:xfrm>
            <a:off x="1143000" y="2438400"/>
            <a:ext cx="7772400" cy="533400"/>
          </a:xfrm>
        </p:spPr>
        <p:txBody>
          <a:bodyPr rtlCol="0">
            <a:normAutofit/>
          </a:bodyPr>
          <a:lstStyle/>
          <a:p>
            <a:pPr eaLnBrk="1" fontAlgn="auto" hangingPunct="1">
              <a:lnSpc>
                <a:spcPct val="90000"/>
              </a:lnSpc>
              <a:spcAft>
                <a:spcPts val="0"/>
              </a:spcAft>
              <a:buFont typeface="Wingdings" pitchFamily="2" charset="2"/>
              <a:buNone/>
              <a:tabLst>
                <a:tab pos="1333500" algn="l"/>
              </a:tabLst>
              <a:defRPr/>
            </a:pPr>
            <a:r>
              <a:rPr lang="en-US" sz="2400" dirty="0"/>
              <a:t>Neurobiological studies include four main fields of research:</a:t>
            </a:r>
            <a:endParaRPr lang="sr-Latn-CS" sz="2400" dirty="0"/>
          </a:p>
        </p:txBody>
      </p:sp>
      <p:sp>
        <p:nvSpPr>
          <p:cNvPr id="11268" name="Text Box 4"/>
          <p:cNvSpPr txBox="1">
            <a:spLocks noChangeArrowheads="1"/>
          </p:cNvSpPr>
          <p:nvPr/>
        </p:nvSpPr>
        <p:spPr bwMode="auto">
          <a:xfrm>
            <a:off x="1071563" y="1905000"/>
            <a:ext cx="3957637" cy="488950"/>
          </a:xfrm>
          <a:prstGeom prst="rect">
            <a:avLst/>
          </a:prstGeom>
          <a:noFill/>
          <a:ln w="12700" cap="sq">
            <a:noFill/>
            <a:miter lim="800000"/>
            <a:headEnd type="none" w="sm" len="sm"/>
            <a:tailEnd type="none" w="sm" len="sm"/>
          </a:ln>
        </p:spPr>
        <p:txBody>
          <a:bodyPr>
            <a:spAutoFit/>
          </a:bodyPr>
          <a:lstStyle/>
          <a:p>
            <a:pPr eaLnBrk="1" hangingPunct="1">
              <a:spcBef>
                <a:spcPct val="50000"/>
              </a:spcBef>
            </a:pPr>
            <a:r>
              <a:rPr lang="en-US" sz="2600" b="1" dirty="0">
                <a:solidFill>
                  <a:schemeClr val="tx2"/>
                </a:solidFill>
                <a:latin typeface="Times New Roman" pitchFamily="18" charset="0"/>
              </a:rPr>
              <a:t>NEUROBIOLOGY</a:t>
            </a:r>
            <a:endParaRPr lang="en-GB" sz="2600" b="1" dirty="0">
              <a:solidFill>
                <a:schemeClr val="tx2"/>
              </a:solidFill>
              <a:latin typeface="Times New Roman" pitchFamily="18" charset="0"/>
            </a:endParaRPr>
          </a:p>
        </p:txBody>
      </p:sp>
      <p:sp>
        <p:nvSpPr>
          <p:cNvPr id="11269" name="Rectangle 5"/>
          <p:cNvSpPr>
            <a:spLocks noChangeArrowheads="1"/>
          </p:cNvSpPr>
          <p:nvPr/>
        </p:nvSpPr>
        <p:spPr bwMode="auto">
          <a:xfrm>
            <a:off x="1619250" y="3284538"/>
            <a:ext cx="6019800" cy="1524000"/>
          </a:xfrm>
          <a:prstGeom prst="rect">
            <a:avLst/>
          </a:prstGeom>
          <a:noFill/>
          <a:ln w="12700" cap="sq">
            <a:noFill/>
            <a:miter lim="800000"/>
            <a:headEnd type="none" w="sm" len="sm"/>
            <a:tailEnd type="none" w="sm" len="sm"/>
          </a:ln>
        </p:spPr>
        <p:txBody>
          <a:bodyPr/>
          <a:lstStyle/>
          <a:p>
            <a:pPr marL="342900" indent="-342900" eaLnBrk="1" hangingPunct="1">
              <a:lnSpc>
                <a:spcPct val="90000"/>
              </a:lnSpc>
              <a:spcBef>
                <a:spcPct val="20000"/>
              </a:spcBef>
              <a:buClr>
                <a:schemeClr val="tx2"/>
              </a:buClr>
              <a:buSzPct val="90000"/>
              <a:buFont typeface="Wingdings" pitchFamily="2" charset="2"/>
              <a:buChar char="Ø"/>
              <a:tabLst>
                <a:tab pos="1333500" algn="l"/>
              </a:tabLst>
            </a:pPr>
            <a:r>
              <a:rPr lang="en-US" sz="2400" dirty="0">
                <a:latin typeface="Times New Roman" pitchFamily="18" charset="0"/>
              </a:rPr>
              <a:t>Neurotransmission disorder</a:t>
            </a:r>
          </a:p>
          <a:p>
            <a:pPr marL="342900" indent="-342900" eaLnBrk="1" hangingPunct="1">
              <a:lnSpc>
                <a:spcPct val="90000"/>
              </a:lnSpc>
              <a:spcBef>
                <a:spcPct val="20000"/>
              </a:spcBef>
              <a:buClr>
                <a:schemeClr val="tx2"/>
              </a:buClr>
              <a:buSzPct val="90000"/>
              <a:buFont typeface="Wingdings" pitchFamily="2" charset="2"/>
              <a:buChar char="Ø"/>
              <a:tabLst>
                <a:tab pos="1333500" algn="l"/>
              </a:tabLst>
            </a:pPr>
            <a:r>
              <a:rPr lang="en-US" sz="2400" dirty="0">
                <a:latin typeface="Times New Roman" pitchFamily="18" charset="0"/>
              </a:rPr>
              <a:t>Neuroimaging of brain structures and blood flow</a:t>
            </a:r>
          </a:p>
          <a:p>
            <a:pPr marL="342900" indent="-342900" eaLnBrk="1" hangingPunct="1">
              <a:lnSpc>
                <a:spcPct val="90000"/>
              </a:lnSpc>
              <a:spcBef>
                <a:spcPct val="20000"/>
              </a:spcBef>
              <a:buClr>
                <a:schemeClr val="tx2"/>
              </a:buClr>
              <a:buSzPct val="90000"/>
              <a:buFont typeface="Wingdings" pitchFamily="2" charset="2"/>
              <a:buChar char="Ø"/>
              <a:tabLst>
                <a:tab pos="1333500" algn="l"/>
              </a:tabLst>
            </a:pPr>
            <a:r>
              <a:rPr lang="en-US" sz="2400" dirty="0">
                <a:latin typeface="Times New Roman" pitchFamily="18" charset="0"/>
              </a:rPr>
              <a:t>Disorder of neurological functions</a:t>
            </a:r>
          </a:p>
          <a:p>
            <a:pPr marL="342900" indent="-342900" eaLnBrk="1" hangingPunct="1">
              <a:lnSpc>
                <a:spcPct val="90000"/>
              </a:lnSpc>
              <a:spcBef>
                <a:spcPct val="20000"/>
              </a:spcBef>
              <a:buClr>
                <a:schemeClr val="tx2"/>
              </a:buClr>
              <a:buSzPct val="90000"/>
              <a:buFont typeface="Wingdings" pitchFamily="2" charset="2"/>
              <a:buChar char="Ø"/>
              <a:tabLst>
                <a:tab pos="1333500" algn="l"/>
              </a:tabLst>
            </a:pPr>
            <a:r>
              <a:rPr lang="en-US" sz="2400" dirty="0">
                <a:latin typeface="Times New Roman" pitchFamily="18" charset="0"/>
              </a:rPr>
              <a:t>Disorder of neuroendocrine functions</a:t>
            </a:r>
            <a:endParaRPr lang="sr-Latn-CS" sz="2400" dirty="0">
              <a:latin typeface="Times New Roman" pitchFamily="18" charset="0"/>
            </a:endParaRPr>
          </a:p>
        </p:txBody>
      </p:sp>
    </p:spTree>
  </p:cSld>
  <p:clrMapOvr>
    <a:masterClrMapping/>
  </p:clrMapOvr>
  <p:transition advTm="36489"/>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a:t>Genetic factors</a:t>
            </a:r>
          </a:p>
        </p:txBody>
      </p:sp>
      <p:sp>
        <p:nvSpPr>
          <p:cNvPr id="12291" name="Content Placeholder 2"/>
          <p:cNvSpPr>
            <a:spLocks noGrp="1"/>
          </p:cNvSpPr>
          <p:nvPr>
            <p:ph idx="1"/>
          </p:nvPr>
        </p:nvSpPr>
        <p:spPr/>
        <p:txBody>
          <a:bodyPr/>
          <a:lstStyle/>
          <a:p>
            <a:r>
              <a:rPr lang="en-US" dirty="0"/>
              <a:t>Unipolar depressive disorders - genetically conditioned</a:t>
            </a:r>
          </a:p>
          <a:p>
            <a:r>
              <a:rPr lang="en-US" dirty="0"/>
              <a:t>2-3 times more often in first-degree relatives compared to the general population</a:t>
            </a:r>
          </a:p>
          <a:p>
            <a:r>
              <a:rPr lang="en-US" dirty="0"/>
              <a:t>More common in monozygotic twins</a:t>
            </a:r>
          </a:p>
          <a:p>
            <a:r>
              <a:rPr lang="en-US" dirty="0"/>
              <a:t>Polygenetic inheritance model</a:t>
            </a:r>
          </a:p>
        </p:txBody>
      </p:sp>
    </p:spTree>
  </p:cSld>
  <p:clrMapOvr>
    <a:masterClrMapping/>
  </p:clrMapOvr>
  <p:transition advTm="43939"/>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1143000" y="381000"/>
            <a:ext cx="7772400" cy="457200"/>
          </a:xfrm>
        </p:spPr>
        <p:txBody>
          <a:bodyPr rtlCol="0">
            <a:normAutofit fontScale="90000"/>
          </a:bodyPr>
          <a:lstStyle/>
          <a:p>
            <a:pPr eaLnBrk="1" fontAlgn="auto" hangingPunct="1">
              <a:spcAft>
                <a:spcPts val="0"/>
              </a:spcAft>
              <a:defRPr/>
            </a:pPr>
            <a:r>
              <a:rPr lang="en-US" sz="2800" b="1" dirty="0"/>
              <a:t>DISORDER OF NEUROTRANSMISSIONS</a:t>
            </a:r>
            <a:endParaRPr lang="en-GB" sz="2600" b="1" dirty="0"/>
          </a:p>
        </p:txBody>
      </p:sp>
      <p:sp>
        <p:nvSpPr>
          <p:cNvPr id="13315" name="Rectangle 3"/>
          <p:cNvSpPr>
            <a:spLocks noGrp="1" noRot="1" noChangeArrowheads="1"/>
          </p:cNvSpPr>
          <p:nvPr>
            <p:ph idx="1"/>
          </p:nvPr>
        </p:nvSpPr>
        <p:spPr>
          <a:xfrm>
            <a:off x="1143000" y="836613"/>
            <a:ext cx="7772400" cy="992187"/>
          </a:xfrm>
        </p:spPr>
        <p:txBody>
          <a:bodyPr/>
          <a:lstStyle/>
          <a:p>
            <a:pPr eaLnBrk="1" hangingPunct="1">
              <a:lnSpc>
                <a:spcPct val="90000"/>
              </a:lnSpc>
            </a:pPr>
            <a:r>
              <a:rPr lang="en-US" sz="2000" b="1" dirty="0"/>
              <a:t>The monoamine hypothesis </a:t>
            </a:r>
          </a:p>
          <a:p>
            <a:pPr eaLnBrk="1" hangingPunct="1">
              <a:lnSpc>
                <a:spcPct val="90000"/>
              </a:lnSpc>
            </a:pPr>
            <a:r>
              <a:rPr lang="en-US" sz="2000" i="1" dirty="0"/>
              <a:t>"Depression - the result of a deficit of noradrenaline and serotonin in certain synapses in the brain".</a:t>
            </a:r>
            <a:endParaRPr lang="en-GB" sz="2000" i="1" dirty="0"/>
          </a:p>
        </p:txBody>
      </p:sp>
      <p:pic>
        <p:nvPicPr>
          <p:cNvPr id="13316" name="Picture 4" descr="Scan0122"/>
          <p:cNvPicPr>
            <a:picLocks noChangeAspect="1" noChangeArrowheads="1"/>
          </p:cNvPicPr>
          <p:nvPr/>
        </p:nvPicPr>
        <p:blipFill>
          <a:blip r:embed="rId2" cstate="print"/>
          <a:srcRect/>
          <a:stretch>
            <a:fillRect/>
          </a:stretch>
        </p:blipFill>
        <p:spPr bwMode="auto">
          <a:xfrm>
            <a:off x="1042988" y="1916113"/>
            <a:ext cx="7315200" cy="3162300"/>
          </a:xfrm>
          <a:prstGeom prst="rect">
            <a:avLst/>
          </a:prstGeom>
          <a:noFill/>
          <a:ln w="9525">
            <a:noFill/>
            <a:miter lim="800000"/>
            <a:headEnd/>
            <a:tailEnd/>
          </a:ln>
        </p:spPr>
      </p:pic>
      <p:sp>
        <p:nvSpPr>
          <p:cNvPr id="13317" name="Rectangle 5"/>
          <p:cNvSpPr>
            <a:spLocks noChangeArrowheads="1"/>
          </p:cNvSpPr>
          <p:nvPr/>
        </p:nvSpPr>
        <p:spPr bwMode="auto">
          <a:xfrm>
            <a:off x="1143000" y="5181600"/>
            <a:ext cx="7772400" cy="1371600"/>
          </a:xfrm>
          <a:prstGeom prst="rect">
            <a:avLst/>
          </a:prstGeom>
          <a:noFill/>
          <a:ln w="12700" cap="sq">
            <a:noFill/>
            <a:miter lim="800000"/>
            <a:headEnd type="none" w="sm" len="sm"/>
            <a:tailEnd type="none" w="sm" len="sm"/>
          </a:ln>
        </p:spPr>
        <p:txBody>
          <a:bodyPr/>
          <a:lstStyle/>
          <a:p>
            <a:pPr marL="342900" indent="-342900" eaLnBrk="1" hangingPunct="1">
              <a:spcBef>
                <a:spcPct val="20000"/>
              </a:spcBef>
              <a:buClr>
                <a:schemeClr val="tx2"/>
              </a:buClr>
              <a:buSzPct val="90000"/>
              <a:buFont typeface="Symbol" pitchFamily="18" charset="2"/>
              <a:buChar char="¨"/>
            </a:pPr>
            <a:r>
              <a:rPr lang="en-US" sz="2000" dirty="0">
                <a:latin typeface="Times New Roman" pitchFamily="18" charset="0"/>
              </a:rPr>
              <a:t>This hypothesis is confirmed by the classic work of </a:t>
            </a:r>
            <a:r>
              <a:rPr lang="en-US" sz="2000" b="1" dirty="0">
                <a:latin typeface="Times New Roman" pitchFamily="18" charset="0"/>
              </a:rPr>
              <a:t>Julius Axelrod (Nobel Prize winner)</a:t>
            </a:r>
            <a:r>
              <a:rPr lang="en-US" sz="2000" dirty="0">
                <a:latin typeface="Times New Roman" pitchFamily="18" charset="0"/>
              </a:rPr>
              <a:t> - he showed that antidepressants (</a:t>
            </a:r>
            <a:r>
              <a:rPr lang="en-US" sz="2000" dirty="0" err="1">
                <a:latin typeface="Times New Roman" pitchFamily="18" charset="0"/>
              </a:rPr>
              <a:t>eg</a:t>
            </a:r>
            <a:r>
              <a:rPr lang="en-US" sz="2000" dirty="0">
                <a:latin typeface="Times New Roman" pitchFamily="18" charset="0"/>
              </a:rPr>
              <a:t> imipramine) increase the concentration of noradrenaline in synapses by inhibiting its uptake.</a:t>
            </a:r>
            <a:endParaRPr lang="en-GB" sz="2000" i="1" dirty="0">
              <a:latin typeface="Times New Roman" pitchFamily="18" charset="0"/>
            </a:endParaRPr>
          </a:p>
        </p:txBody>
      </p:sp>
    </p:spTree>
  </p:cSld>
  <p:clrMapOvr>
    <a:masterClrMapping/>
  </p:clrMapOvr>
  <p:transition advTm="156069"/>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lnSpc>
                <a:spcPct val="90000"/>
              </a:lnSpc>
            </a:pPr>
            <a:r>
              <a:rPr lang="en-US" sz="4400" b="1" dirty="0"/>
              <a:t>The monoamine hypothesis </a:t>
            </a:r>
          </a:p>
        </p:txBody>
      </p:sp>
      <p:sp>
        <p:nvSpPr>
          <p:cNvPr id="14339" name="Content Placeholder 2"/>
          <p:cNvSpPr>
            <a:spLocks noGrp="1"/>
          </p:cNvSpPr>
          <p:nvPr>
            <p:ph idx="1"/>
          </p:nvPr>
        </p:nvSpPr>
        <p:spPr/>
        <p:txBody>
          <a:bodyPr/>
          <a:lstStyle/>
          <a:p>
            <a:r>
              <a:rPr lang="en-US" dirty="0"/>
              <a:t>Absolute or relative lack of monoamines (noradrenaline, serotonin) in functionally important CNS synapses</a:t>
            </a:r>
          </a:p>
          <a:p>
            <a:r>
              <a:rPr lang="en-US" dirty="0"/>
              <a:t>Hypersensitivity and increase in the number of postsynaptic receptors</a:t>
            </a:r>
          </a:p>
          <a:p>
            <a:r>
              <a:rPr lang="en-US" dirty="0"/>
              <a:t>Initiation of downstream regulation of postsynaptic receptors</a:t>
            </a:r>
          </a:p>
          <a:p>
            <a:r>
              <a:rPr lang="en-US" dirty="0"/>
              <a:t>Deepening of transmitter insufficiency in the synaptic space</a:t>
            </a:r>
          </a:p>
        </p:txBody>
      </p:sp>
    </p:spTree>
  </p:cSld>
  <p:clrMapOvr>
    <a:masterClrMapping/>
  </p:clrMapOvr>
  <p:transition advTm="5109"/>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026"/>
          <p:cNvSpPr>
            <a:spLocks noGrp="1" noRot="1" noChangeArrowheads="1"/>
          </p:cNvSpPr>
          <p:nvPr>
            <p:ph type="title"/>
          </p:nvPr>
        </p:nvSpPr>
        <p:spPr>
          <a:xfrm>
            <a:off x="382588" y="479425"/>
            <a:ext cx="7764462" cy="501650"/>
          </a:xfrm>
        </p:spPr>
        <p:txBody>
          <a:bodyPr rtlCol="0">
            <a:normAutofit/>
          </a:bodyPr>
          <a:lstStyle/>
          <a:p>
            <a:pPr eaLnBrk="1" hangingPunct="1">
              <a:lnSpc>
                <a:spcPct val="80000"/>
              </a:lnSpc>
            </a:pPr>
            <a:r>
              <a:rPr lang="en-US" sz="2800" b="1" dirty="0"/>
              <a:t>NEUROPHYSIOLOGY DISORDERS</a:t>
            </a:r>
          </a:p>
        </p:txBody>
      </p:sp>
      <p:sp>
        <p:nvSpPr>
          <p:cNvPr id="15363" name="Rectangle 1027"/>
          <p:cNvSpPr>
            <a:spLocks noGrp="1" noRot="1" noChangeArrowheads="1"/>
          </p:cNvSpPr>
          <p:nvPr>
            <p:ph idx="1"/>
          </p:nvPr>
        </p:nvSpPr>
        <p:spPr>
          <a:xfrm>
            <a:off x="250825" y="1219200"/>
            <a:ext cx="4702175" cy="4648200"/>
          </a:xfrm>
        </p:spPr>
        <p:txBody>
          <a:bodyPr/>
          <a:lstStyle/>
          <a:p>
            <a:pPr eaLnBrk="1" hangingPunct="1">
              <a:lnSpc>
                <a:spcPct val="80000"/>
              </a:lnSpc>
            </a:pPr>
            <a:endParaRPr lang="en-US" sz="2200" b="1" dirty="0"/>
          </a:p>
          <a:p>
            <a:pPr eaLnBrk="1" hangingPunct="1">
              <a:lnSpc>
                <a:spcPct val="80000"/>
              </a:lnSpc>
            </a:pPr>
            <a:r>
              <a:rPr lang="en-US" sz="2200" b="1" dirty="0"/>
              <a:t>EEG </a:t>
            </a:r>
            <a:r>
              <a:rPr lang="en-US" sz="2200" dirty="0"/>
              <a:t>record of patients with depression - reduction of slow wave sleep, shortening of REM latency, deepening of REM.</a:t>
            </a:r>
          </a:p>
          <a:p>
            <a:pPr eaLnBrk="1" hangingPunct="1">
              <a:lnSpc>
                <a:spcPct val="80000"/>
              </a:lnSpc>
            </a:pPr>
            <a:endParaRPr lang="en-US" sz="2200" b="1" dirty="0"/>
          </a:p>
          <a:p>
            <a:pPr eaLnBrk="1" hangingPunct="1">
              <a:lnSpc>
                <a:spcPct val="80000"/>
              </a:lnSpc>
            </a:pPr>
            <a:r>
              <a:rPr lang="en-US" sz="2200" dirty="0"/>
              <a:t>Sleep disorders - along with the subjective experiences of depressed patients.</a:t>
            </a:r>
            <a:endParaRPr lang="en-GB" sz="2200" dirty="0"/>
          </a:p>
        </p:txBody>
      </p:sp>
      <p:pic>
        <p:nvPicPr>
          <p:cNvPr id="15364" name="Picture 1028" descr="melancholy2"/>
          <p:cNvPicPr>
            <a:picLocks noChangeAspect="1" noChangeArrowheads="1"/>
          </p:cNvPicPr>
          <p:nvPr/>
        </p:nvPicPr>
        <p:blipFill>
          <a:blip r:embed="rId2" cstate="print"/>
          <a:srcRect/>
          <a:stretch>
            <a:fillRect/>
          </a:stretch>
        </p:blipFill>
        <p:spPr bwMode="auto">
          <a:xfrm>
            <a:off x="5148263" y="1219200"/>
            <a:ext cx="3690937" cy="5029200"/>
          </a:xfrm>
          <a:prstGeom prst="rect">
            <a:avLst/>
          </a:prstGeom>
          <a:noFill/>
          <a:ln w="9525">
            <a:noFill/>
            <a:miter lim="800000"/>
            <a:headEnd/>
            <a:tailEnd/>
          </a:ln>
        </p:spPr>
      </p:pic>
    </p:spTree>
  </p:cSld>
  <p:clrMapOvr>
    <a:masterClrMapping/>
  </p:clrMapOvr>
  <p:transition advTm="33719"/>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rrowheads="1"/>
          </p:cNvSpPr>
          <p:nvPr>
            <p:ph type="title"/>
          </p:nvPr>
        </p:nvSpPr>
        <p:spPr>
          <a:xfrm>
            <a:off x="1219200" y="914400"/>
            <a:ext cx="7772400" cy="838200"/>
          </a:xfrm>
        </p:spPr>
        <p:txBody>
          <a:bodyPr/>
          <a:lstStyle/>
          <a:p>
            <a:pPr eaLnBrk="1" hangingPunct="1"/>
            <a:r>
              <a:rPr lang="sr-Latn-CS" sz="2700" b="1" dirty="0"/>
              <a:t>DISORDERS OF NEUROENDOCRINE FUNCTIONS </a:t>
            </a:r>
            <a:endParaRPr lang="en-GB" sz="2700" b="1" dirty="0"/>
          </a:p>
        </p:txBody>
      </p:sp>
      <p:sp>
        <p:nvSpPr>
          <p:cNvPr id="16387" name="Rectangle 3"/>
          <p:cNvSpPr>
            <a:spLocks noGrp="1" noRot="1" noChangeArrowheads="1"/>
          </p:cNvSpPr>
          <p:nvPr>
            <p:ph idx="1"/>
          </p:nvPr>
        </p:nvSpPr>
        <p:spPr>
          <a:xfrm>
            <a:off x="250825" y="2060575"/>
            <a:ext cx="8637588" cy="3886200"/>
          </a:xfrm>
        </p:spPr>
        <p:txBody>
          <a:bodyPr/>
          <a:lstStyle/>
          <a:p>
            <a:pPr eaLnBrk="1" hangingPunct="1">
              <a:lnSpc>
                <a:spcPct val="90000"/>
              </a:lnSpc>
            </a:pPr>
            <a:r>
              <a:rPr lang="sr-Latn-CS" sz="2800" dirty="0" err="1"/>
              <a:t>Recent</a:t>
            </a:r>
            <a:r>
              <a:rPr lang="sr-Latn-CS" sz="2800" dirty="0"/>
              <a:t> </a:t>
            </a:r>
            <a:r>
              <a:rPr lang="sr-Latn-CS" sz="2800" dirty="0" err="1"/>
              <a:t>research</a:t>
            </a:r>
            <a:r>
              <a:rPr lang="sr-Latn-CS" sz="2800" dirty="0"/>
              <a:t> (</a:t>
            </a:r>
            <a:r>
              <a:rPr lang="sr-Latn-CS" sz="2800" dirty="0" err="1"/>
              <a:t>Arborelius</a:t>
            </a:r>
            <a:r>
              <a:rPr lang="sr-Latn-CS" sz="2800" dirty="0"/>
              <a:t> 1999, </a:t>
            </a:r>
            <a:r>
              <a:rPr lang="sr-Latn-CS" sz="2800" dirty="0" err="1"/>
              <a:t>Periante</a:t>
            </a:r>
            <a:r>
              <a:rPr lang="sr-Latn-CS" sz="2800" dirty="0"/>
              <a:t> &amp; </a:t>
            </a:r>
            <a:r>
              <a:rPr lang="sr-Latn-CS" sz="2800" dirty="0" err="1"/>
              <a:t>Miller</a:t>
            </a:r>
            <a:r>
              <a:rPr lang="sr-Latn-CS" sz="2800" dirty="0"/>
              <a:t> 2001) - in </a:t>
            </a:r>
            <a:r>
              <a:rPr lang="sr-Latn-CS" sz="2800" dirty="0" err="1"/>
              <a:t>depression</a:t>
            </a:r>
            <a:r>
              <a:rPr lang="sr-Latn-CS" sz="2800" dirty="0"/>
              <a:t>, </a:t>
            </a:r>
            <a:r>
              <a:rPr lang="sr-Latn-CS" sz="2800" b="1" dirty="0" err="1"/>
              <a:t>corticotropic</a:t>
            </a:r>
            <a:r>
              <a:rPr lang="sr-Latn-CS" sz="2800" b="1" dirty="0"/>
              <a:t> </a:t>
            </a:r>
            <a:r>
              <a:rPr lang="sr-Latn-CS" sz="2800" b="1" dirty="0" err="1"/>
              <a:t>releasing</a:t>
            </a:r>
            <a:r>
              <a:rPr lang="sr-Latn-CS" sz="2800" b="1" dirty="0"/>
              <a:t> hormone (CRH)</a:t>
            </a:r>
            <a:r>
              <a:rPr lang="sr-Latn-CS" sz="2800" dirty="0"/>
              <a:t> is </a:t>
            </a:r>
            <a:r>
              <a:rPr lang="sr-Latn-CS" sz="2800" dirty="0" err="1"/>
              <a:t>secreted</a:t>
            </a:r>
            <a:r>
              <a:rPr lang="sr-Latn-CS" sz="2800" dirty="0"/>
              <a:t> more from </a:t>
            </a:r>
            <a:r>
              <a:rPr lang="sr-Latn-CS" sz="2800" dirty="0" err="1"/>
              <a:t>the</a:t>
            </a:r>
            <a:r>
              <a:rPr lang="sr-Latn-CS" sz="2800" dirty="0"/>
              <a:t> </a:t>
            </a:r>
            <a:r>
              <a:rPr lang="sr-Latn-CS" sz="2800" dirty="0" err="1"/>
              <a:t>hypothalamus</a:t>
            </a:r>
            <a:r>
              <a:rPr lang="sr-Latn-CS" sz="2800" dirty="0"/>
              <a:t> - </a:t>
            </a:r>
            <a:r>
              <a:rPr lang="sr-Latn-CS" sz="2800" dirty="0" err="1"/>
              <a:t>directly</a:t>
            </a:r>
            <a:r>
              <a:rPr lang="sr-Latn-CS" sz="2800" dirty="0"/>
              <a:t> </a:t>
            </a:r>
            <a:r>
              <a:rPr lang="sr-Latn-CS" sz="2800" dirty="0" err="1"/>
              <a:t>affects</a:t>
            </a:r>
            <a:r>
              <a:rPr lang="sr-Latn-CS" sz="2800" dirty="0"/>
              <a:t> </a:t>
            </a:r>
            <a:r>
              <a:rPr lang="sr-Latn-CS" sz="2800" dirty="0" err="1"/>
              <a:t>the</a:t>
            </a:r>
            <a:r>
              <a:rPr lang="sr-Latn-CS" sz="2800" dirty="0"/>
              <a:t> HPA-</a:t>
            </a:r>
            <a:r>
              <a:rPr lang="sr-Latn-CS" sz="2800" dirty="0" err="1"/>
              <a:t>axis</a:t>
            </a:r>
            <a:r>
              <a:rPr lang="sr-Latn-CS" sz="2800" dirty="0"/>
              <a:t> (</a:t>
            </a:r>
            <a:r>
              <a:rPr lang="en-US" sz="2800" dirty="0"/>
              <a:t>hypothalamic-pituitary-adrenocortical</a:t>
            </a:r>
            <a:r>
              <a:rPr lang="sr-Latn-CS" sz="2800" dirty="0"/>
              <a:t> </a:t>
            </a:r>
            <a:r>
              <a:rPr lang="sr-Latn-CS" sz="2800" dirty="0" err="1"/>
              <a:t>axis</a:t>
            </a:r>
            <a:r>
              <a:rPr lang="sr-Latn-CS" sz="2800" dirty="0"/>
              <a:t>) - </a:t>
            </a:r>
            <a:r>
              <a:rPr lang="sr-Latn-CS" sz="2800" dirty="0" err="1"/>
              <a:t>higher</a:t>
            </a:r>
            <a:r>
              <a:rPr lang="sr-Latn-CS" sz="2800" dirty="0"/>
              <a:t> </a:t>
            </a:r>
            <a:r>
              <a:rPr lang="sr-Latn-CS" sz="2800" dirty="0" err="1"/>
              <a:t>levels</a:t>
            </a:r>
            <a:r>
              <a:rPr lang="sr-Latn-CS" sz="2800" dirty="0"/>
              <a:t> </a:t>
            </a:r>
            <a:r>
              <a:rPr lang="sr-Latn-CS" sz="2800" dirty="0" err="1"/>
              <a:t>of</a:t>
            </a:r>
            <a:r>
              <a:rPr lang="sr-Latn-CS" sz="2800" dirty="0"/>
              <a:t> </a:t>
            </a:r>
            <a:r>
              <a:rPr lang="sr-Latn-CS" sz="2800" dirty="0" err="1"/>
              <a:t>cortisol</a:t>
            </a:r>
            <a:r>
              <a:rPr lang="sr-Latn-CS" sz="2800" dirty="0"/>
              <a:t> in </a:t>
            </a:r>
            <a:r>
              <a:rPr lang="sr-Latn-CS" sz="2800" dirty="0" err="1"/>
              <a:t>the</a:t>
            </a:r>
            <a:r>
              <a:rPr lang="sr-Latn-CS" sz="2800" dirty="0"/>
              <a:t> </a:t>
            </a:r>
            <a:r>
              <a:rPr lang="sr-Latn-CS" sz="2800" dirty="0" err="1"/>
              <a:t>blood</a:t>
            </a:r>
            <a:r>
              <a:rPr lang="sr-Latn-CS" sz="2800" dirty="0"/>
              <a:t> </a:t>
            </a:r>
            <a:r>
              <a:rPr lang="sr-Latn-CS" sz="2800" dirty="0" err="1"/>
              <a:t>and</a:t>
            </a:r>
            <a:r>
              <a:rPr lang="sr-Latn-CS" sz="2800" dirty="0"/>
              <a:t> urine.  </a:t>
            </a:r>
            <a:endParaRPr lang="en-US" sz="2800" dirty="0"/>
          </a:p>
          <a:p>
            <a:pPr eaLnBrk="1" hangingPunct="1">
              <a:lnSpc>
                <a:spcPct val="90000"/>
              </a:lnSpc>
            </a:pPr>
            <a:r>
              <a:rPr lang="sr-Latn-CS" sz="2800" dirty="0"/>
              <a:t>30-70% </a:t>
            </a:r>
            <a:r>
              <a:rPr lang="sr-Latn-CS" sz="2800" dirty="0" err="1"/>
              <a:t>of</a:t>
            </a:r>
            <a:r>
              <a:rPr lang="sr-Latn-CS" sz="2800" dirty="0"/>
              <a:t> </a:t>
            </a:r>
            <a:r>
              <a:rPr lang="sr-Latn-CS" sz="2800" dirty="0" err="1"/>
              <a:t>patients</a:t>
            </a:r>
            <a:r>
              <a:rPr lang="sr-Latn-CS" sz="2800" dirty="0"/>
              <a:t> </a:t>
            </a:r>
            <a:r>
              <a:rPr lang="sr-Latn-CS" sz="2800" dirty="0" err="1"/>
              <a:t>with</a:t>
            </a:r>
            <a:r>
              <a:rPr lang="sr-Latn-CS" sz="2800" dirty="0"/>
              <a:t> major </a:t>
            </a:r>
            <a:r>
              <a:rPr lang="sr-Latn-CS" sz="2800" dirty="0" err="1"/>
              <a:t>depression</a:t>
            </a:r>
            <a:r>
              <a:rPr lang="sr-Latn-CS" sz="2800" dirty="0"/>
              <a:t> do </a:t>
            </a:r>
            <a:r>
              <a:rPr lang="sr-Latn-CS" sz="2800" dirty="0" err="1"/>
              <a:t>not</a:t>
            </a:r>
            <a:r>
              <a:rPr lang="sr-Latn-CS" sz="2800" dirty="0"/>
              <a:t> </a:t>
            </a:r>
            <a:r>
              <a:rPr lang="sr-Latn-CS" sz="2800" dirty="0" err="1"/>
              <a:t>show</a:t>
            </a:r>
            <a:r>
              <a:rPr lang="sr-Latn-CS" sz="2800" dirty="0"/>
              <a:t> </a:t>
            </a:r>
            <a:r>
              <a:rPr lang="sr-Latn-CS" sz="2800" dirty="0" err="1"/>
              <a:t>cortisol</a:t>
            </a:r>
            <a:r>
              <a:rPr lang="sr-Latn-CS" sz="2800" dirty="0"/>
              <a:t> </a:t>
            </a:r>
            <a:r>
              <a:rPr lang="sr-Latn-CS" sz="2800" dirty="0" err="1"/>
              <a:t>suppression</a:t>
            </a:r>
            <a:r>
              <a:rPr lang="sr-Latn-CS" sz="2800" dirty="0"/>
              <a:t> </a:t>
            </a:r>
            <a:r>
              <a:rPr lang="sr-Latn-CS" sz="2800" dirty="0" err="1"/>
              <a:t>after</a:t>
            </a:r>
            <a:r>
              <a:rPr lang="sr-Latn-CS" sz="2800" dirty="0"/>
              <a:t> </a:t>
            </a:r>
            <a:r>
              <a:rPr lang="en-US" sz="2800" dirty="0"/>
              <a:t>being </a:t>
            </a:r>
            <a:r>
              <a:rPr lang="sr-Latn-CS" sz="2800" dirty="0" err="1"/>
              <a:t>given</a:t>
            </a:r>
            <a:r>
              <a:rPr lang="sr-Latn-CS" sz="2800" dirty="0"/>
              <a:t> </a:t>
            </a:r>
            <a:r>
              <a:rPr lang="sr-Latn-CS" sz="2800" dirty="0" err="1"/>
              <a:t>dexamethasone</a:t>
            </a:r>
            <a:r>
              <a:rPr lang="sr-Latn-CS" sz="2800" dirty="0"/>
              <a:t> (DST-test)!</a:t>
            </a:r>
            <a:endParaRPr lang="en-GB" sz="2400" dirty="0"/>
          </a:p>
        </p:txBody>
      </p:sp>
    </p:spTree>
  </p:cSld>
  <p:clrMapOvr>
    <a:masterClrMapping/>
  </p:clrMapOvr>
  <p:transition advTm="68609"/>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a:t>Neuroendocrinological factors</a:t>
            </a:r>
          </a:p>
        </p:txBody>
      </p:sp>
      <p:sp>
        <p:nvSpPr>
          <p:cNvPr id="17411" name="Content Placeholder 2"/>
          <p:cNvSpPr>
            <a:spLocks noGrp="1"/>
          </p:cNvSpPr>
          <p:nvPr>
            <p:ph idx="1"/>
          </p:nvPr>
        </p:nvSpPr>
        <p:spPr/>
        <p:txBody>
          <a:bodyPr/>
          <a:lstStyle/>
          <a:p>
            <a:r>
              <a:rPr lang="en-US" dirty="0"/>
              <a:t>Decreased values of T3 and T4 in the blood</a:t>
            </a:r>
          </a:p>
          <a:p>
            <a:r>
              <a:rPr lang="en-US" dirty="0"/>
              <a:t>Disorder at the level of the hypothalamic-pituitary-prolactin and hypothalamic-pituitary-growth hormone axis</a:t>
            </a:r>
          </a:p>
          <a:p>
            <a:r>
              <a:rPr lang="en-US" dirty="0"/>
              <a:t>Reduced levels of melatonin - seasonal depression</a:t>
            </a:r>
          </a:p>
          <a:p>
            <a:r>
              <a:rPr lang="en-US" dirty="0"/>
              <a:t>Established “markers”, and batteries of tests - assessment of the clinical condition</a:t>
            </a:r>
          </a:p>
          <a:p>
            <a:r>
              <a:rPr lang="en-US" dirty="0"/>
              <a:t>"dexamethasone test"</a:t>
            </a:r>
          </a:p>
        </p:txBody>
      </p:sp>
    </p:spTree>
  </p:cSld>
  <p:clrMapOvr>
    <a:masterClrMapping/>
  </p:clrMapOvr>
  <p:transition advTm="11869"/>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rrowheads="1"/>
          </p:cNvSpPr>
          <p:nvPr>
            <p:ph type="title"/>
          </p:nvPr>
        </p:nvSpPr>
        <p:spPr>
          <a:xfrm>
            <a:off x="1219200" y="1003300"/>
            <a:ext cx="7772400" cy="481013"/>
          </a:xfrm>
        </p:spPr>
        <p:txBody>
          <a:bodyPr rtlCol="0">
            <a:normAutofit fontScale="90000"/>
          </a:bodyPr>
          <a:lstStyle/>
          <a:p>
            <a:pPr eaLnBrk="1" fontAlgn="auto" hangingPunct="1">
              <a:spcAft>
                <a:spcPts val="0"/>
              </a:spcAft>
              <a:defRPr/>
            </a:pPr>
            <a:r>
              <a:rPr lang="sr-Latn-CS" sz="2600" b="1" dirty="0"/>
              <a:t>ПСИХОЛОШКЕ ТЕОРИЈЕ</a:t>
            </a:r>
            <a:endParaRPr lang="en-GB" sz="2600" b="1" dirty="0"/>
          </a:p>
        </p:txBody>
      </p:sp>
      <p:sp>
        <p:nvSpPr>
          <p:cNvPr id="18435" name="Rectangle 3"/>
          <p:cNvSpPr>
            <a:spLocks noGrp="1" noRot="1" noChangeArrowheads="1"/>
          </p:cNvSpPr>
          <p:nvPr>
            <p:ph idx="1"/>
          </p:nvPr>
        </p:nvSpPr>
        <p:spPr>
          <a:xfrm>
            <a:off x="179388" y="1484313"/>
            <a:ext cx="8713787" cy="5105400"/>
          </a:xfrm>
        </p:spPr>
        <p:txBody>
          <a:bodyPr/>
          <a:lstStyle/>
          <a:p>
            <a:pPr eaLnBrk="1" hangingPunct="1"/>
            <a:r>
              <a:rPr lang="en-US" sz="2000" dirty="0"/>
              <a:t>Psychoanalysts (Freud, Abraham, etc.): depressed patients "remained fixated on the oral phase of psychosexual development, when the ambivalent relation to the object is realized through incorporation."  </a:t>
            </a:r>
          </a:p>
          <a:p>
            <a:pPr eaLnBrk="1" hangingPunct="1"/>
            <a:r>
              <a:rPr lang="en-US" sz="2000" dirty="0"/>
              <a:t>Behaviorists (</a:t>
            </a:r>
            <a:r>
              <a:rPr lang="en-US" sz="2000" dirty="0" err="1"/>
              <a:t>Bibring</a:t>
            </a:r>
            <a:r>
              <a:rPr lang="en-US" sz="2000" dirty="0"/>
              <a:t>): depressive symptoms are a reaction to the loss of reinforcement for non-depressive behavior.</a:t>
            </a:r>
          </a:p>
          <a:p>
            <a:pPr eaLnBrk="1" hangingPunct="1"/>
            <a:r>
              <a:rPr lang="en-US" sz="2000" dirty="0"/>
              <a:t>Cognitivists (Beck): in depressive disorders, the primary disorder is thinking, while affective and other psychopathological disorders are secondary and are the result of a disturbed thought pattern. Seligman: people prone to depression have a long-life history filled with failures, so in that case, depression would be learned helplessness.</a:t>
            </a:r>
          </a:p>
          <a:p>
            <a:pPr eaLnBrk="1" hangingPunct="1"/>
            <a:r>
              <a:rPr lang="en-US" sz="2000" dirty="0"/>
              <a:t>Existentialists (</a:t>
            </a:r>
            <a:r>
              <a:rPr lang="en-US" sz="2000" dirty="0" err="1"/>
              <a:t>Jerotić</a:t>
            </a:r>
            <a:r>
              <a:rPr lang="en-US" sz="2000" dirty="0"/>
              <a:t>): depressed patients seriously fail somewhere on the path of individual maturation and pay for this failure in front of themselves with fear and a sense of guilt, that is, depression.</a:t>
            </a:r>
            <a:endParaRPr lang="en-GB" sz="2000" dirty="0"/>
          </a:p>
        </p:txBody>
      </p:sp>
      <p:sp>
        <p:nvSpPr>
          <p:cNvPr id="18436" name="Rectangle 4"/>
          <p:cNvSpPr>
            <a:spLocks noChangeArrowheads="1"/>
          </p:cNvSpPr>
          <p:nvPr/>
        </p:nvSpPr>
        <p:spPr bwMode="auto">
          <a:xfrm>
            <a:off x="1143000" y="228600"/>
            <a:ext cx="7772400" cy="685800"/>
          </a:xfrm>
          <a:prstGeom prst="rect">
            <a:avLst/>
          </a:prstGeom>
          <a:noFill/>
          <a:ln w="12700" cap="sq">
            <a:noFill/>
            <a:miter lim="800000"/>
            <a:headEnd type="none" w="sm" len="sm"/>
            <a:tailEnd type="none" w="sm" len="sm"/>
          </a:ln>
        </p:spPr>
        <p:txBody>
          <a:bodyPr anchor="ctr"/>
          <a:lstStyle/>
          <a:p>
            <a:pPr algn="ctr" eaLnBrk="1" hangingPunct="1"/>
            <a:r>
              <a:rPr lang="sr-Latn-CS" sz="3600" b="1" dirty="0">
                <a:solidFill>
                  <a:schemeClr val="tx2"/>
                </a:solidFill>
                <a:latin typeface="Times New Roman" pitchFamily="18" charset="0"/>
              </a:rPr>
              <a:t>ETIOPATHOGENESIS</a:t>
            </a:r>
            <a:endParaRPr lang="en-GB" sz="3000" b="1" dirty="0">
              <a:solidFill>
                <a:schemeClr val="tx2"/>
              </a:solidFill>
              <a:latin typeface="Times New Roman" pitchFamily="18" charset="0"/>
            </a:endParaRPr>
          </a:p>
        </p:txBody>
      </p:sp>
    </p:spTree>
  </p:cSld>
  <p:clrMapOvr>
    <a:masterClrMapping/>
  </p:clrMapOvr>
  <p:transition advTm="108729"/>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rrowheads="1"/>
          </p:cNvSpPr>
          <p:nvPr>
            <p:ph type="title"/>
          </p:nvPr>
        </p:nvSpPr>
        <p:spPr>
          <a:xfrm>
            <a:off x="1143000" y="990600"/>
            <a:ext cx="7924800" cy="685800"/>
          </a:xfrm>
        </p:spPr>
        <p:txBody>
          <a:bodyPr/>
          <a:lstStyle/>
          <a:p>
            <a:pPr eaLnBrk="1" hangingPunct="1"/>
            <a:r>
              <a:rPr lang="sr-Latn-CS" sz="2400" b="1" dirty="0"/>
              <a:t>SOCIO-CULTURAL AND PSYCHOSOCIAL FACTORS </a:t>
            </a:r>
            <a:endParaRPr lang="en-GB" sz="2400" b="1" dirty="0"/>
          </a:p>
        </p:txBody>
      </p:sp>
      <p:sp>
        <p:nvSpPr>
          <p:cNvPr id="19459" name="Rectangle 3"/>
          <p:cNvSpPr>
            <a:spLocks noGrp="1" noRot="1" noChangeArrowheads="1"/>
          </p:cNvSpPr>
          <p:nvPr>
            <p:ph idx="1"/>
          </p:nvPr>
        </p:nvSpPr>
        <p:spPr>
          <a:xfrm>
            <a:off x="323850" y="1844675"/>
            <a:ext cx="5105400" cy="3597275"/>
          </a:xfrm>
        </p:spPr>
        <p:txBody>
          <a:bodyPr/>
          <a:lstStyle/>
          <a:p>
            <a:pPr eaLnBrk="1" hangingPunct="1">
              <a:lnSpc>
                <a:spcPct val="80000"/>
              </a:lnSpc>
            </a:pPr>
            <a:r>
              <a:rPr lang="en-US" sz="2000" dirty="0"/>
              <a:t>Degree of association of psychosocial factors with the occurrence of depressive disorders.  </a:t>
            </a:r>
          </a:p>
          <a:p>
            <a:pPr eaLnBrk="1" hangingPunct="1">
              <a:lnSpc>
                <a:spcPct val="80000"/>
              </a:lnSpc>
            </a:pPr>
            <a:endParaRPr lang="en-US" sz="2000" dirty="0"/>
          </a:p>
          <a:p>
            <a:pPr eaLnBrk="1" hangingPunct="1">
              <a:lnSpc>
                <a:spcPct val="80000"/>
              </a:lnSpc>
            </a:pPr>
            <a:r>
              <a:rPr lang="en-US" sz="2000" dirty="0"/>
              <a:t>Examined: the stressogenic effect of war, natural disasters, acculturation stress, and their importance for the onset of depression.</a:t>
            </a:r>
          </a:p>
          <a:p>
            <a:pPr eaLnBrk="1" hangingPunct="1">
              <a:lnSpc>
                <a:spcPct val="80000"/>
              </a:lnSpc>
            </a:pPr>
            <a:endParaRPr lang="en-US" sz="2000" dirty="0"/>
          </a:p>
          <a:p>
            <a:pPr eaLnBrk="1" hangingPunct="1">
              <a:lnSpc>
                <a:spcPct val="80000"/>
              </a:lnSpc>
            </a:pPr>
            <a:r>
              <a:rPr lang="en-US" sz="2000" dirty="0"/>
              <a:t>Conclusion: the mentioned factors have a </a:t>
            </a:r>
            <a:r>
              <a:rPr lang="en-US" sz="2000" b="1" dirty="0"/>
              <a:t>triggering effect </a:t>
            </a:r>
            <a:r>
              <a:rPr lang="en-US" sz="2000" dirty="0"/>
              <a:t>on the emergence of depressive disorders.</a:t>
            </a:r>
            <a:endParaRPr lang="en-GB" sz="2000" dirty="0"/>
          </a:p>
        </p:txBody>
      </p:sp>
      <p:sp>
        <p:nvSpPr>
          <p:cNvPr id="19460" name="Rectangle 4"/>
          <p:cNvSpPr>
            <a:spLocks noChangeArrowheads="1"/>
          </p:cNvSpPr>
          <p:nvPr/>
        </p:nvSpPr>
        <p:spPr bwMode="auto">
          <a:xfrm>
            <a:off x="1219200" y="228600"/>
            <a:ext cx="7772400" cy="685800"/>
          </a:xfrm>
          <a:prstGeom prst="rect">
            <a:avLst/>
          </a:prstGeom>
          <a:noFill/>
          <a:ln w="12700" cap="sq">
            <a:noFill/>
            <a:miter lim="800000"/>
            <a:headEnd type="none" w="sm" len="sm"/>
            <a:tailEnd type="none" w="sm" len="sm"/>
          </a:ln>
        </p:spPr>
        <p:txBody>
          <a:bodyPr anchor="ctr"/>
          <a:lstStyle/>
          <a:p>
            <a:pPr algn="ctr" eaLnBrk="1" hangingPunct="1"/>
            <a:r>
              <a:rPr lang="sr-Latn-CS" sz="3600" b="1" dirty="0">
                <a:solidFill>
                  <a:schemeClr val="tx2"/>
                </a:solidFill>
                <a:latin typeface="Times New Roman" pitchFamily="18" charset="0"/>
              </a:rPr>
              <a:t>ETIOPATHOGENESIS</a:t>
            </a:r>
            <a:endParaRPr lang="en-GB" sz="3000" b="1" dirty="0">
              <a:solidFill>
                <a:schemeClr val="tx2"/>
              </a:solidFill>
              <a:latin typeface="Times New Roman" pitchFamily="18" charset="0"/>
            </a:endParaRPr>
          </a:p>
        </p:txBody>
      </p:sp>
      <p:pic>
        <p:nvPicPr>
          <p:cNvPr id="19461" name="Picture 6" descr="d2"/>
          <p:cNvPicPr>
            <a:picLocks noChangeAspect="1" noChangeArrowheads="1"/>
          </p:cNvPicPr>
          <p:nvPr/>
        </p:nvPicPr>
        <p:blipFill>
          <a:blip r:embed="rId2" cstate="print"/>
          <a:srcRect/>
          <a:stretch>
            <a:fillRect/>
          </a:stretch>
        </p:blipFill>
        <p:spPr bwMode="auto">
          <a:xfrm>
            <a:off x="5943600" y="1765300"/>
            <a:ext cx="2349500" cy="3492500"/>
          </a:xfrm>
          <a:prstGeom prst="rect">
            <a:avLst/>
          </a:prstGeom>
          <a:noFill/>
          <a:ln w="9525">
            <a:noFill/>
            <a:miter lim="800000"/>
            <a:headEnd/>
            <a:tailEnd/>
          </a:ln>
        </p:spPr>
      </p:pic>
    </p:spTree>
  </p:cSld>
  <p:clrMapOvr>
    <a:masterClrMapping/>
  </p:clrMapOvr>
  <p:transition advTm="38339"/>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rrowheads="1"/>
          </p:cNvSpPr>
          <p:nvPr>
            <p:ph type="title"/>
          </p:nvPr>
        </p:nvSpPr>
        <p:spPr>
          <a:xfrm>
            <a:off x="992188" y="0"/>
            <a:ext cx="7007225" cy="1196975"/>
          </a:xfrm>
        </p:spPr>
        <p:txBody>
          <a:bodyPr/>
          <a:lstStyle/>
          <a:p>
            <a:pPr eaLnBrk="1" hangingPunct="1"/>
            <a:r>
              <a:rPr lang="sr-Latn-CS" sz="2800" b="1" dirty="0"/>
              <a:t>CLINICAL CHARACTERISTICS OF DEPRESSION</a:t>
            </a:r>
          </a:p>
        </p:txBody>
      </p:sp>
      <p:sp>
        <p:nvSpPr>
          <p:cNvPr id="20483" name="Rectangle 3"/>
          <p:cNvSpPr>
            <a:spLocks noGrp="1" noRot="1" noChangeArrowheads="1"/>
          </p:cNvSpPr>
          <p:nvPr>
            <p:ph idx="1"/>
          </p:nvPr>
        </p:nvSpPr>
        <p:spPr>
          <a:xfrm>
            <a:off x="184150" y="3276600"/>
            <a:ext cx="8959850" cy="3321050"/>
          </a:xfrm>
        </p:spPr>
        <p:txBody>
          <a:bodyPr/>
          <a:lstStyle/>
          <a:p>
            <a:pPr eaLnBrk="1" hangingPunct="1"/>
            <a:r>
              <a:rPr lang="en-US" sz="2000" dirty="0"/>
              <a:t>As many as 97% of patients complain of decreased energy and fatigue.</a:t>
            </a:r>
          </a:p>
          <a:p>
            <a:pPr eaLnBrk="1" hangingPunct="1"/>
            <a:r>
              <a:rPr lang="en-US" sz="2000" dirty="0"/>
              <a:t>80% of patients - sleep disturbance, especially on early morning awakening.</a:t>
            </a:r>
          </a:p>
          <a:p>
            <a:pPr eaLnBrk="1" hangingPunct="1"/>
            <a:r>
              <a:rPr lang="en-US" sz="2000" dirty="0"/>
              <a:t>90% of patients - anxiety symptoms including panic attacks, alcohol abuse, and somatic complaints.</a:t>
            </a:r>
          </a:p>
          <a:p>
            <a:pPr eaLnBrk="1" hangingPunct="1"/>
            <a:r>
              <a:rPr lang="en-US" sz="2000" dirty="0"/>
              <a:t>50% of patients describe daily variations in symptoms.</a:t>
            </a:r>
          </a:p>
          <a:p>
            <a:pPr eaLnBrk="1" hangingPunct="1"/>
            <a:r>
              <a:rPr lang="en-US" sz="2000" dirty="0"/>
              <a:t>60% of patients - cognitive impairment: concentration disorder, forgetfulness ("depressive pseudodementia").</a:t>
            </a:r>
          </a:p>
          <a:p>
            <a:pPr eaLnBrk="1" hangingPunct="1"/>
            <a:r>
              <a:rPr lang="en-US" sz="2000" dirty="0"/>
              <a:t>They exaggerate the bad and minimize the good mood - a fact that the clinician must take into account.</a:t>
            </a:r>
            <a:endParaRPr lang="sr-Cyrl-CS" sz="2000" dirty="0"/>
          </a:p>
        </p:txBody>
      </p:sp>
      <p:pic>
        <p:nvPicPr>
          <p:cNvPr id="20484" name="Picture 4" descr="Copy of depression3"/>
          <p:cNvPicPr>
            <a:picLocks noChangeAspect="1" noChangeArrowheads="1"/>
          </p:cNvPicPr>
          <p:nvPr/>
        </p:nvPicPr>
        <p:blipFill>
          <a:blip r:embed="rId2" cstate="print"/>
          <a:srcRect/>
          <a:stretch>
            <a:fillRect/>
          </a:stretch>
        </p:blipFill>
        <p:spPr bwMode="auto">
          <a:xfrm>
            <a:off x="7010400" y="838200"/>
            <a:ext cx="1949450" cy="2438400"/>
          </a:xfrm>
          <a:prstGeom prst="rect">
            <a:avLst/>
          </a:prstGeom>
          <a:noFill/>
          <a:ln w="9525">
            <a:noFill/>
            <a:miter lim="800000"/>
            <a:headEnd/>
            <a:tailEnd/>
          </a:ln>
        </p:spPr>
      </p:pic>
      <p:sp>
        <p:nvSpPr>
          <p:cNvPr id="20485" name="Rectangle 5"/>
          <p:cNvSpPr>
            <a:spLocks noChangeArrowheads="1"/>
          </p:cNvSpPr>
          <p:nvPr/>
        </p:nvSpPr>
        <p:spPr bwMode="auto">
          <a:xfrm>
            <a:off x="323850" y="1196975"/>
            <a:ext cx="6762750" cy="2160588"/>
          </a:xfrm>
          <a:prstGeom prst="rect">
            <a:avLst/>
          </a:prstGeom>
          <a:noFill/>
          <a:ln w="12700" cap="sq">
            <a:noFill/>
            <a:miter lim="800000"/>
            <a:headEnd type="none" w="sm" len="sm"/>
            <a:tailEnd type="none" w="sm" len="sm"/>
          </a:ln>
        </p:spPr>
        <p:txBody>
          <a:bodyPr/>
          <a:lstStyle/>
          <a:p>
            <a:pPr marL="342900" indent="-342900" eaLnBrk="1" hangingPunct="1">
              <a:lnSpc>
                <a:spcPct val="90000"/>
              </a:lnSpc>
              <a:spcBef>
                <a:spcPct val="20000"/>
              </a:spcBef>
              <a:buClr>
                <a:schemeClr val="tx2"/>
              </a:buClr>
              <a:buSzPct val="90000"/>
              <a:buFont typeface="Symbol" pitchFamily="18" charset="2"/>
              <a:buChar char="¨"/>
            </a:pPr>
            <a:r>
              <a:rPr lang="en-US" sz="2000" dirty="0">
                <a:latin typeface="Times New Roman" pitchFamily="18" charset="0"/>
              </a:rPr>
              <a:t>Depressed mood, which is resistant to environmental influences, and loss of interest or pleasure in all or almost all activities are the most important symptoms of depression.</a:t>
            </a:r>
          </a:p>
          <a:p>
            <a:pPr marL="342900" indent="-342900" eaLnBrk="1" hangingPunct="1">
              <a:lnSpc>
                <a:spcPct val="90000"/>
              </a:lnSpc>
              <a:spcBef>
                <a:spcPct val="20000"/>
              </a:spcBef>
              <a:buClr>
                <a:schemeClr val="tx2"/>
              </a:buClr>
              <a:buSzPct val="90000"/>
              <a:buFont typeface="Symbol" pitchFamily="18" charset="2"/>
              <a:buChar char="¨"/>
            </a:pPr>
            <a:r>
              <a:rPr lang="en-US" sz="2000" dirty="0">
                <a:latin typeface="Times New Roman" pitchFamily="18" charset="0"/>
              </a:rPr>
              <a:t>2/3 of patients with an episode of major depression think about suicide, and 10-15% attempt suicide.</a:t>
            </a:r>
            <a:endParaRPr lang="sr-Cyrl-CS" sz="2000" dirty="0">
              <a:latin typeface="Times New Roman" pitchFamily="18" charset="0"/>
            </a:endParaRPr>
          </a:p>
        </p:txBody>
      </p:sp>
    </p:spTree>
  </p:cSld>
  <p:clrMapOvr>
    <a:masterClrMapping/>
  </p:clrMapOvr>
  <p:transition advTm="336649"/>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Rot="1" noChangeArrowheads="1"/>
          </p:cNvSpPr>
          <p:nvPr>
            <p:ph type="title"/>
          </p:nvPr>
        </p:nvSpPr>
        <p:spPr/>
        <p:txBody>
          <a:bodyPr/>
          <a:lstStyle/>
          <a:p>
            <a:pPr eaLnBrk="1" hangingPunct="1"/>
            <a:r>
              <a:rPr lang="en-US" dirty="0"/>
              <a:t>Mood disorders</a:t>
            </a:r>
            <a:endParaRPr lang="ru-RU" dirty="0">
              <a:cs typeface="Arial" charset="0"/>
            </a:endParaRPr>
          </a:p>
        </p:txBody>
      </p:sp>
      <p:sp>
        <p:nvSpPr>
          <p:cNvPr id="3075" name="Rectangle 3"/>
          <p:cNvSpPr>
            <a:spLocks noGrp="1" noRot="1" noChangeArrowheads="1"/>
          </p:cNvSpPr>
          <p:nvPr>
            <p:ph idx="1"/>
          </p:nvPr>
        </p:nvSpPr>
        <p:spPr/>
        <p:txBody>
          <a:bodyPr/>
          <a:lstStyle/>
          <a:p>
            <a:pPr eaLnBrk="1" hangingPunct="1"/>
            <a:r>
              <a:rPr lang="en-US" sz="3000" dirty="0">
                <a:cs typeface="Arial" charset="0"/>
              </a:rPr>
              <a:t>A group of psychiatric disorders.</a:t>
            </a:r>
          </a:p>
          <a:p>
            <a:pPr eaLnBrk="1" hangingPunct="1"/>
            <a:r>
              <a:rPr lang="en-US" sz="3000" dirty="0">
                <a:cs typeface="Arial" charset="0"/>
              </a:rPr>
              <a:t>A central psychopathological phenomenon is emotions, especially mood.</a:t>
            </a:r>
          </a:p>
          <a:p>
            <a:pPr eaLnBrk="1" hangingPunct="1"/>
            <a:r>
              <a:rPr lang="en-US" sz="3000" dirty="0">
                <a:cs typeface="Arial" charset="0"/>
              </a:rPr>
              <a:t>Other symptoms cluster around this underlying disorder</a:t>
            </a:r>
          </a:p>
          <a:p>
            <a:pPr eaLnBrk="1" hangingPunct="1"/>
            <a:r>
              <a:rPr lang="en-US" sz="3000" dirty="0">
                <a:cs typeface="Arial" charset="0"/>
              </a:rPr>
              <a:t>Former name: affective disorders</a:t>
            </a:r>
            <a:endParaRPr lang="en-US" sz="3000" dirty="0"/>
          </a:p>
        </p:txBody>
      </p:sp>
    </p:spTree>
  </p:cSld>
  <p:clrMapOvr>
    <a:masterClrMapping/>
  </p:clrMapOvr>
  <p:transition advTm="49049"/>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dirty="0"/>
              <a:t>Special forms of depression</a:t>
            </a:r>
          </a:p>
        </p:txBody>
      </p:sp>
      <p:sp>
        <p:nvSpPr>
          <p:cNvPr id="21507" name="Content Placeholder 2"/>
          <p:cNvSpPr>
            <a:spLocks noGrp="1"/>
          </p:cNvSpPr>
          <p:nvPr>
            <p:ph idx="1"/>
          </p:nvPr>
        </p:nvSpPr>
        <p:spPr/>
        <p:txBody>
          <a:bodyPr/>
          <a:lstStyle/>
          <a:p>
            <a:pPr eaLnBrk="1" hangingPunct="1"/>
            <a:r>
              <a:rPr lang="en-US" dirty="0"/>
              <a:t>Depression with symptoms of melancholia</a:t>
            </a:r>
          </a:p>
          <a:p>
            <a:pPr eaLnBrk="1" hangingPunct="1"/>
            <a:r>
              <a:rPr lang="en-US" dirty="0"/>
              <a:t>Seasonal depression</a:t>
            </a:r>
          </a:p>
          <a:p>
            <a:pPr eaLnBrk="1" hangingPunct="1"/>
            <a:r>
              <a:rPr lang="en-US" dirty="0"/>
              <a:t>Masked depression</a:t>
            </a:r>
          </a:p>
          <a:p>
            <a:pPr eaLnBrk="1" hangingPunct="1"/>
            <a:r>
              <a:rPr lang="en-US" dirty="0"/>
              <a:t>Dysthymia</a:t>
            </a:r>
          </a:p>
        </p:txBody>
      </p:sp>
    </p:spTree>
  </p:cSld>
  <p:clrMapOvr>
    <a:masterClrMapping/>
  </p:clrMapOvr>
  <p:transition advTm="79359"/>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p:txBody>
          <a:bodyPr/>
          <a:lstStyle/>
          <a:p>
            <a:pPr eaLnBrk="1" hangingPunct="1"/>
            <a:r>
              <a:rPr lang="en-US" dirty="0"/>
              <a:t>Dysthymia</a:t>
            </a:r>
          </a:p>
        </p:txBody>
      </p:sp>
      <p:sp>
        <p:nvSpPr>
          <p:cNvPr id="22531" name="Rectangle 3"/>
          <p:cNvSpPr>
            <a:spLocks noGrp="1" noRot="1" noChangeArrowheads="1"/>
          </p:cNvSpPr>
          <p:nvPr>
            <p:ph idx="1"/>
          </p:nvPr>
        </p:nvSpPr>
        <p:spPr/>
        <p:txBody>
          <a:bodyPr/>
          <a:lstStyle/>
          <a:p>
            <a:pPr eaLnBrk="1" hangingPunct="1">
              <a:lnSpc>
                <a:spcPct val="80000"/>
              </a:lnSpc>
            </a:pPr>
            <a:r>
              <a:rPr lang="en-US" sz="2400" dirty="0"/>
              <a:t>A similar concept was previously known as "minor depression", sub-depression, or neurotic depression.</a:t>
            </a:r>
          </a:p>
          <a:p>
            <a:pPr eaLnBrk="1" hangingPunct="1">
              <a:lnSpc>
                <a:spcPct val="80000"/>
              </a:lnSpc>
            </a:pPr>
            <a:r>
              <a:rPr lang="en-US" sz="2400" dirty="0"/>
              <a:t>Chronically depressed mood that can last for months with periods of days or weeks without symptoms.</a:t>
            </a:r>
          </a:p>
          <a:p>
            <a:pPr eaLnBrk="1" hangingPunct="1">
              <a:lnSpc>
                <a:spcPct val="80000"/>
              </a:lnSpc>
            </a:pPr>
            <a:r>
              <a:rPr lang="en-US" sz="2400" dirty="0"/>
              <a:t>Fluctuation of mood is typical, but most of the time patients complain of fatigue, bad mood, and lethargy.</a:t>
            </a:r>
          </a:p>
          <a:p>
            <a:pPr eaLnBrk="1" hangingPunct="1">
              <a:lnSpc>
                <a:spcPct val="80000"/>
              </a:lnSpc>
            </a:pPr>
            <a:r>
              <a:rPr lang="en-US" sz="2400" dirty="0"/>
              <a:t>The clinical presentation of dysthymia is largely identical to the clinical picture of recurrent depressive disorder and a depressive episode of bipolar disorder, except that the symptoms are less noticeable and mild, and the course is chronic.</a:t>
            </a:r>
            <a:endParaRPr lang="ru-RU" sz="2400" dirty="0">
              <a:cs typeface="Arial" charset="0"/>
            </a:endParaRPr>
          </a:p>
        </p:txBody>
      </p:sp>
    </p:spTree>
  </p:cSld>
  <p:clrMapOvr>
    <a:masterClrMapping/>
  </p:clrMapOvr>
  <p:transition advTm="123529"/>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a:xfrm>
            <a:off x="323528" y="304800"/>
            <a:ext cx="8820472" cy="762000"/>
          </a:xfrm>
        </p:spPr>
        <p:txBody>
          <a:bodyPr/>
          <a:lstStyle/>
          <a:p>
            <a:pPr eaLnBrk="1" hangingPunct="1"/>
            <a:r>
              <a:rPr lang="en-US" sz="3600" b="1" dirty="0"/>
              <a:t>COURSE AND PROGNOSIS OF THE DISEASE</a:t>
            </a:r>
            <a:endParaRPr lang="en-GB" sz="3600" b="1" dirty="0"/>
          </a:p>
        </p:txBody>
      </p:sp>
      <p:sp>
        <p:nvSpPr>
          <p:cNvPr id="23555" name="Rectangle 3"/>
          <p:cNvSpPr>
            <a:spLocks noGrp="1" noRot="1" noChangeArrowheads="1"/>
          </p:cNvSpPr>
          <p:nvPr>
            <p:ph idx="1"/>
          </p:nvPr>
        </p:nvSpPr>
        <p:spPr>
          <a:xfrm>
            <a:off x="0" y="1371600"/>
            <a:ext cx="5867400" cy="5029200"/>
          </a:xfrm>
        </p:spPr>
        <p:txBody>
          <a:bodyPr/>
          <a:lstStyle/>
          <a:p>
            <a:pPr eaLnBrk="1" hangingPunct="1">
              <a:lnSpc>
                <a:spcPct val="90000"/>
              </a:lnSpc>
            </a:pPr>
            <a:r>
              <a:rPr lang="en-US" sz="1800" dirty="0"/>
              <a:t>An untreated episode of major depression lasts </a:t>
            </a:r>
            <a:r>
              <a:rPr lang="en-US" sz="1800" b="1" dirty="0"/>
              <a:t>6-12</a:t>
            </a:r>
            <a:r>
              <a:rPr lang="en-US" sz="1800" dirty="0"/>
              <a:t> months, and most treated episodes average about 3 months.</a:t>
            </a:r>
          </a:p>
          <a:p>
            <a:pPr eaLnBrk="1" hangingPunct="1">
              <a:lnSpc>
                <a:spcPct val="90000"/>
              </a:lnSpc>
            </a:pPr>
            <a:r>
              <a:rPr lang="en-US" sz="1800" dirty="0"/>
              <a:t>As the disorder progresses, patients tend to have more frequent episodes that last longer.</a:t>
            </a:r>
          </a:p>
          <a:p>
            <a:pPr eaLnBrk="1" hangingPunct="1">
              <a:lnSpc>
                <a:spcPct val="90000"/>
              </a:lnSpc>
            </a:pPr>
            <a:r>
              <a:rPr lang="en-US" sz="1800" b="1" dirty="0"/>
              <a:t>For twenty years, patients have an average of 5-6 episodes of the disease.</a:t>
            </a:r>
          </a:p>
          <a:p>
            <a:pPr eaLnBrk="1" hangingPunct="1">
              <a:lnSpc>
                <a:spcPct val="90000"/>
              </a:lnSpc>
            </a:pPr>
            <a:r>
              <a:rPr lang="en-US" sz="1800" dirty="0"/>
              <a:t>About 5-10% of patients with an initial diagnosis of unipolar depression have a manic episode 6-10 years after the first depressive episode.</a:t>
            </a:r>
          </a:p>
          <a:p>
            <a:pPr eaLnBrk="1" hangingPunct="1">
              <a:lnSpc>
                <a:spcPct val="90000"/>
              </a:lnSpc>
            </a:pPr>
            <a:r>
              <a:rPr lang="en-US" sz="1800" dirty="0"/>
              <a:t>As the number of episodes increases, the time between them shortens, and the difficulty of each episode increases.</a:t>
            </a:r>
            <a:endParaRPr lang="en-GB" sz="1800" b="1" dirty="0"/>
          </a:p>
        </p:txBody>
      </p:sp>
      <p:pic>
        <p:nvPicPr>
          <p:cNvPr id="23556" name="Picture 4" descr="melancholy3"/>
          <p:cNvPicPr>
            <a:picLocks noChangeAspect="1" noChangeArrowheads="1"/>
          </p:cNvPicPr>
          <p:nvPr/>
        </p:nvPicPr>
        <p:blipFill>
          <a:blip r:embed="rId2" cstate="print"/>
          <a:srcRect/>
          <a:stretch>
            <a:fillRect/>
          </a:stretch>
        </p:blipFill>
        <p:spPr bwMode="auto">
          <a:xfrm>
            <a:off x="5862638" y="1524000"/>
            <a:ext cx="3205162" cy="4267200"/>
          </a:xfrm>
          <a:prstGeom prst="rect">
            <a:avLst/>
          </a:prstGeom>
          <a:noFill/>
          <a:ln w="9525">
            <a:noFill/>
            <a:miter lim="800000"/>
            <a:headEnd/>
            <a:tailEnd/>
          </a:ln>
        </p:spPr>
      </p:pic>
    </p:spTree>
  </p:cSld>
  <p:clrMapOvr>
    <a:masterClrMapping/>
  </p:clrMapOvr>
  <p:transition advTm="21539"/>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a:xfrm>
            <a:off x="301625" y="400050"/>
            <a:ext cx="8510588" cy="830263"/>
          </a:xfrm>
        </p:spPr>
        <p:txBody>
          <a:bodyPr/>
          <a:lstStyle/>
          <a:p>
            <a:pPr eaLnBrk="1" hangingPunct="1"/>
            <a:r>
              <a:rPr lang="sr-Latn-CS" sz="3600" b="1" dirty="0"/>
              <a:t>THERAPY</a:t>
            </a:r>
            <a:endParaRPr lang="en-GB" sz="3600" b="1" dirty="0"/>
          </a:p>
        </p:txBody>
      </p:sp>
      <p:sp>
        <p:nvSpPr>
          <p:cNvPr id="47107" name="Rectangle 3"/>
          <p:cNvSpPr>
            <a:spLocks noGrp="1" noRot="1" noChangeArrowheads="1"/>
          </p:cNvSpPr>
          <p:nvPr>
            <p:ph idx="1"/>
          </p:nvPr>
        </p:nvSpPr>
        <p:spPr>
          <a:xfrm>
            <a:off x="179388" y="1371600"/>
            <a:ext cx="5611812" cy="2667000"/>
          </a:xfrm>
        </p:spPr>
        <p:txBody>
          <a:bodyPr rtlCol="0">
            <a:normAutofit lnSpcReduction="10000"/>
          </a:bodyPr>
          <a:lstStyle/>
          <a:p>
            <a:pPr eaLnBrk="1" fontAlgn="auto" hangingPunct="1">
              <a:spcAft>
                <a:spcPts val="0"/>
              </a:spcAft>
              <a:buFont typeface="Arial" pitchFamily="34" charset="0"/>
              <a:buChar char="•"/>
              <a:defRPr/>
            </a:pPr>
            <a:r>
              <a:rPr lang="en-US" sz="1800" dirty="0"/>
              <a:t>Good psychopharmacological management is of fundamental importance for the treatment of depressive disorders.  </a:t>
            </a:r>
          </a:p>
          <a:p>
            <a:pPr eaLnBrk="1" fontAlgn="auto" hangingPunct="1">
              <a:spcAft>
                <a:spcPts val="0"/>
              </a:spcAft>
              <a:buFont typeface="Arial" pitchFamily="34" charset="0"/>
              <a:buChar char="•"/>
              <a:defRPr/>
            </a:pPr>
            <a:endParaRPr lang="en-US" sz="1800" dirty="0"/>
          </a:p>
          <a:p>
            <a:pPr eaLnBrk="1" fontAlgn="auto" hangingPunct="1">
              <a:spcAft>
                <a:spcPts val="0"/>
              </a:spcAft>
              <a:buFont typeface="Arial" pitchFamily="34" charset="0"/>
              <a:buChar char="•"/>
              <a:defRPr/>
            </a:pPr>
            <a:r>
              <a:rPr lang="en-US" sz="1800" dirty="0"/>
              <a:t>In addition to pharmacotherapy, a comprehensive approach to the treatment of patients with depression also includes psychotherapy.</a:t>
            </a:r>
          </a:p>
          <a:p>
            <a:pPr eaLnBrk="1" fontAlgn="auto" hangingPunct="1">
              <a:spcAft>
                <a:spcPts val="0"/>
              </a:spcAft>
              <a:buFont typeface="Arial" pitchFamily="34" charset="0"/>
              <a:buChar char="•"/>
              <a:defRPr/>
            </a:pPr>
            <a:r>
              <a:rPr lang="en-US" sz="1800" dirty="0"/>
              <a:t>In recent times, behavior and cognitive psychotherapy are most often applied.</a:t>
            </a:r>
            <a:endParaRPr lang="en-GB" sz="2000" b="1" dirty="0"/>
          </a:p>
        </p:txBody>
      </p:sp>
      <p:pic>
        <p:nvPicPr>
          <p:cNvPr id="24580" name="Picture 5" descr="depression3"/>
          <p:cNvPicPr>
            <a:picLocks noChangeAspect="1" noChangeArrowheads="1"/>
          </p:cNvPicPr>
          <p:nvPr/>
        </p:nvPicPr>
        <p:blipFill>
          <a:blip r:embed="rId2" cstate="print"/>
          <a:srcRect/>
          <a:stretch>
            <a:fillRect/>
          </a:stretch>
        </p:blipFill>
        <p:spPr bwMode="auto">
          <a:xfrm>
            <a:off x="5867400" y="1371600"/>
            <a:ext cx="2971800" cy="2593975"/>
          </a:xfrm>
          <a:prstGeom prst="rect">
            <a:avLst/>
          </a:prstGeom>
          <a:noFill/>
          <a:ln w="9525">
            <a:noFill/>
            <a:miter lim="800000"/>
            <a:headEnd/>
            <a:tailEnd/>
          </a:ln>
        </p:spPr>
      </p:pic>
      <p:sp>
        <p:nvSpPr>
          <p:cNvPr id="24581" name="Rectangle 6"/>
          <p:cNvSpPr>
            <a:spLocks noChangeArrowheads="1"/>
          </p:cNvSpPr>
          <p:nvPr/>
        </p:nvSpPr>
        <p:spPr bwMode="auto">
          <a:xfrm>
            <a:off x="179388" y="4292600"/>
            <a:ext cx="8780462" cy="1981200"/>
          </a:xfrm>
          <a:prstGeom prst="rect">
            <a:avLst/>
          </a:prstGeom>
          <a:noFill/>
          <a:ln w="12700" cap="sq">
            <a:noFill/>
            <a:miter lim="800000"/>
            <a:headEnd type="none" w="sm" len="sm"/>
            <a:tailEnd type="none" w="sm" len="sm"/>
          </a:ln>
        </p:spPr>
        <p:txBody>
          <a:bodyPr/>
          <a:lstStyle/>
          <a:p>
            <a:pPr marL="342900" indent="-342900" eaLnBrk="1" hangingPunct="1">
              <a:spcBef>
                <a:spcPct val="20000"/>
              </a:spcBef>
              <a:buClr>
                <a:schemeClr val="tx2"/>
              </a:buClr>
              <a:buSzPct val="90000"/>
              <a:buFont typeface="Wingdings" pitchFamily="2" charset="2"/>
              <a:buChar char="§"/>
            </a:pPr>
            <a:r>
              <a:rPr lang="en-US" sz="2000" dirty="0">
                <a:latin typeface="Times New Roman" pitchFamily="18" charset="0"/>
              </a:rPr>
              <a:t>In the sixties of the last century, antidepressants entered clinical use. Until today, a large number of pharmacologically active substances that have an antidepressant effect have been synthesized.</a:t>
            </a:r>
          </a:p>
          <a:p>
            <a:pPr marL="342900" indent="-342900" eaLnBrk="1" hangingPunct="1">
              <a:spcBef>
                <a:spcPct val="20000"/>
              </a:spcBef>
              <a:buClr>
                <a:schemeClr val="tx2"/>
              </a:buClr>
              <a:buSzPct val="90000"/>
              <a:buFont typeface="Wingdings" pitchFamily="2" charset="2"/>
              <a:buChar char="§"/>
            </a:pPr>
            <a:endParaRPr lang="en-US" sz="2000" dirty="0">
              <a:latin typeface="Times New Roman" pitchFamily="18" charset="0"/>
            </a:endParaRPr>
          </a:p>
          <a:p>
            <a:pPr marL="342900" indent="-342900" eaLnBrk="1" hangingPunct="1">
              <a:spcBef>
                <a:spcPct val="20000"/>
              </a:spcBef>
              <a:buClr>
                <a:schemeClr val="tx2"/>
              </a:buClr>
              <a:buSzPct val="90000"/>
              <a:buFont typeface="Wingdings" pitchFamily="2" charset="2"/>
              <a:buChar char="§"/>
            </a:pPr>
            <a:r>
              <a:rPr lang="en-US" sz="2000" dirty="0">
                <a:latin typeface="Times New Roman" pitchFamily="18" charset="0"/>
              </a:rPr>
              <a:t>70% of patients with depression respond favorably to antidepressant therapy.</a:t>
            </a:r>
            <a:endParaRPr lang="sr-Cyrl-CS" sz="2000" b="1" dirty="0">
              <a:latin typeface="Times New Roman" pitchFamily="18" charset="0"/>
              <a:cs typeface="Times New Roman" pitchFamily="18" charset="0"/>
            </a:endParaRPr>
          </a:p>
        </p:txBody>
      </p:sp>
    </p:spTree>
  </p:cSld>
  <p:clrMapOvr>
    <a:masterClrMapping/>
  </p:clrMapOvr>
  <p:transition advTm="78499"/>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dirty="0"/>
              <a:t>Pharmacotherapy</a:t>
            </a:r>
          </a:p>
        </p:txBody>
      </p:sp>
      <p:sp>
        <p:nvSpPr>
          <p:cNvPr id="25603" name="Content Placeholder 2"/>
          <p:cNvSpPr>
            <a:spLocks noGrp="1"/>
          </p:cNvSpPr>
          <p:nvPr>
            <p:ph idx="1"/>
          </p:nvPr>
        </p:nvSpPr>
        <p:spPr/>
        <p:txBody>
          <a:bodyPr/>
          <a:lstStyle/>
          <a:p>
            <a:r>
              <a:rPr lang="en-US" dirty="0"/>
              <a:t>The basis of treatment within comprehensive treatments</a:t>
            </a:r>
          </a:p>
          <a:p>
            <a:r>
              <a:rPr lang="en-US" dirty="0"/>
              <a:t>About 70% of patients respond favorably to drug therapy within a period of 6 weeks</a:t>
            </a:r>
          </a:p>
          <a:p>
            <a:r>
              <a:rPr lang="en-US" dirty="0"/>
              <a:t>Several classes of drugs according to the dominant mechanism of action</a:t>
            </a:r>
          </a:p>
        </p:txBody>
      </p:sp>
    </p:spTree>
  </p:cSld>
  <p:clrMapOvr>
    <a:masterClrMapping/>
  </p:clrMapOvr>
  <p:transition advTm="11709"/>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a:t>Indications for the use of antidepressants</a:t>
            </a:r>
          </a:p>
        </p:txBody>
      </p:sp>
      <p:sp>
        <p:nvSpPr>
          <p:cNvPr id="26627" name="Content Placeholder 2"/>
          <p:cNvSpPr>
            <a:spLocks noGrp="1"/>
          </p:cNvSpPr>
          <p:nvPr>
            <p:ph idx="1"/>
          </p:nvPr>
        </p:nvSpPr>
        <p:spPr/>
        <p:txBody>
          <a:bodyPr/>
          <a:lstStyle/>
          <a:p>
            <a:r>
              <a:rPr lang="en-US" dirty="0"/>
              <a:t>All forms of depressive disorder</a:t>
            </a:r>
          </a:p>
          <a:p>
            <a:r>
              <a:rPr lang="en-US" dirty="0"/>
              <a:t>Recurrent depressive disorder</a:t>
            </a:r>
          </a:p>
          <a:p>
            <a:r>
              <a:rPr lang="en-US" dirty="0"/>
              <a:t>Depressive episode of bipolar disorder</a:t>
            </a:r>
          </a:p>
          <a:p>
            <a:r>
              <a:rPr lang="en-US" dirty="0"/>
              <a:t>Episodes of depression with melancholic symptoms</a:t>
            </a:r>
          </a:p>
          <a:p>
            <a:r>
              <a:rPr lang="en-US" dirty="0"/>
              <a:t>Secondary depressions</a:t>
            </a:r>
          </a:p>
          <a:p>
            <a:r>
              <a:rPr lang="en-US" dirty="0"/>
              <a:t>Chronic forms of depression</a:t>
            </a:r>
          </a:p>
          <a:p>
            <a:r>
              <a:rPr lang="en-US" dirty="0"/>
              <a:t>Dysthymia</a:t>
            </a:r>
          </a:p>
        </p:txBody>
      </p:sp>
    </p:spTree>
  </p:cSld>
  <p:clrMapOvr>
    <a:masterClrMapping/>
  </p:clrMapOvr>
  <p:transition advTm="23509"/>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a:t>Indications</a:t>
            </a:r>
          </a:p>
        </p:txBody>
      </p:sp>
      <p:sp>
        <p:nvSpPr>
          <p:cNvPr id="27651" name="Content Placeholder 2"/>
          <p:cNvSpPr>
            <a:spLocks noGrp="1"/>
          </p:cNvSpPr>
          <p:nvPr>
            <p:ph idx="1"/>
          </p:nvPr>
        </p:nvSpPr>
        <p:spPr/>
        <p:txBody>
          <a:bodyPr/>
          <a:lstStyle/>
          <a:p>
            <a:r>
              <a:rPr lang="en-US" dirty="0"/>
              <a:t>Panic disorder</a:t>
            </a:r>
          </a:p>
          <a:p>
            <a:r>
              <a:rPr lang="en-US" dirty="0"/>
              <a:t>Obsessive compulsive disorder</a:t>
            </a:r>
          </a:p>
          <a:p>
            <a:r>
              <a:rPr lang="en-US" dirty="0"/>
              <a:t>Generalized anxiety disorder</a:t>
            </a:r>
          </a:p>
          <a:p>
            <a:r>
              <a:rPr lang="en-US" dirty="0"/>
              <a:t>Social phobia</a:t>
            </a:r>
          </a:p>
          <a:p>
            <a:r>
              <a:rPr lang="en-US" dirty="0"/>
              <a:t>Post-traumatic stress disorder</a:t>
            </a:r>
          </a:p>
          <a:p>
            <a:r>
              <a:rPr lang="en-US" dirty="0"/>
              <a:t>Eating disorders (anorexia, bulimia and other types)</a:t>
            </a:r>
          </a:p>
          <a:p>
            <a:r>
              <a:rPr lang="en-US" dirty="0"/>
              <a:t>Nocturnal enuresis in children (enuresis </a:t>
            </a:r>
            <a:r>
              <a:rPr lang="en-US" dirty="0" err="1"/>
              <a:t>nocturna</a:t>
            </a:r>
            <a:r>
              <a:rPr lang="en-US" dirty="0"/>
              <a:t>)</a:t>
            </a:r>
          </a:p>
        </p:txBody>
      </p:sp>
    </p:spTree>
  </p:cSld>
  <p:clrMapOvr>
    <a:masterClrMapping/>
  </p:clrMapOvr>
  <p:transition advTm="56519"/>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9"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83356" y="1928731"/>
            <a:ext cx="3333749" cy="2624327"/>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674" name="Title 1"/>
          <p:cNvSpPr>
            <a:spLocks noGrp="1"/>
          </p:cNvSpPr>
          <p:nvPr>
            <p:ph type="title"/>
          </p:nvPr>
        </p:nvSpPr>
        <p:spPr>
          <a:xfrm>
            <a:off x="771525" y="1967266"/>
            <a:ext cx="1971675" cy="2547257"/>
          </a:xfrm>
          <a:noFill/>
        </p:spPr>
        <p:txBody>
          <a:bodyPr vert="horz" lIns="91440" tIns="45720" rIns="91440" bIns="45720" rtlCol="0" anchor="ctr">
            <a:normAutofit/>
          </a:bodyPr>
          <a:lstStyle/>
          <a:p>
            <a:pPr eaLnBrk="1" hangingPunct="1">
              <a:lnSpc>
                <a:spcPct val="90000"/>
              </a:lnSpc>
            </a:pPr>
            <a:r>
              <a:rPr lang="en-US" sz="1900" kern="1200">
                <a:solidFill>
                  <a:srgbClr val="FFFFFF"/>
                </a:solidFill>
                <a:latin typeface="+mj-lt"/>
                <a:ea typeface="+mj-ea"/>
                <a:cs typeface="+mj-cs"/>
              </a:rPr>
              <a:t>Antidepressants</a:t>
            </a:r>
          </a:p>
        </p:txBody>
      </p:sp>
      <p:pic>
        <p:nvPicPr>
          <p:cNvPr id="5" name="Content Placeholder 4" descr="A table of information with black text&#10;&#10;Description automatically generated with medium confidence">
            <a:extLst>
              <a:ext uri="{FF2B5EF4-FFF2-40B4-BE49-F238E27FC236}">
                <a16:creationId xmlns:a16="http://schemas.microsoft.com/office/drawing/2014/main" id="{5FD86360-251F-F095-E9AB-C0488232E19A}"/>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3585"/>
          <a:stretch/>
        </p:blipFill>
        <p:spPr>
          <a:xfrm>
            <a:off x="3275855" y="427946"/>
            <a:ext cx="5724121" cy="5809367"/>
          </a:xfrm>
          <a:prstGeom prst="rect">
            <a:avLst/>
          </a:prstGeom>
        </p:spPr>
      </p:pic>
    </p:spTree>
  </p:cSld>
  <p:clrMapOvr>
    <a:masterClrMapping/>
  </p:clrMapOvr>
  <p:transition advTm="59919"/>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719" name="Rectangle 2971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718" name="Rectangle 29717">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22632" y="1922631"/>
            <a:ext cx="6875818" cy="3030558"/>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720" name="Rectangle 29719">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663321" y="3165298"/>
            <a:ext cx="4355594" cy="3028952"/>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722" name="Rectangle 29721">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742858" y="2085760"/>
            <a:ext cx="6857572" cy="268605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724" name="Freeform: Shape 29723">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1161554" y="1712395"/>
            <a:ext cx="4808302" cy="3066500"/>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698" name="Title 1"/>
          <p:cNvSpPr>
            <a:spLocks noGrp="1"/>
          </p:cNvSpPr>
          <p:nvPr>
            <p:ph type="title"/>
          </p:nvPr>
        </p:nvSpPr>
        <p:spPr>
          <a:xfrm>
            <a:off x="495030" y="2767106"/>
            <a:ext cx="2160621" cy="3071906"/>
          </a:xfrm>
        </p:spPr>
        <p:txBody>
          <a:bodyPr vert="horz" lIns="91440" tIns="45720" rIns="91440" bIns="45720" rtlCol="0" anchor="t">
            <a:normAutofit/>
          </a:bodyPr>
          <a:lstStyle/>
          <a:p>
            <a:pPr algn="l" eaLnBrk="1" hangingPunct="1">
              <a:lnSpc>
                <a:spcPct val="90000"/>
              </a:lnSpc>
            </a:pPr>
            <a:r>
              <a:rPr lang="en-US" sz="2200" kern="1200">
                <a:solidFill>
                  <a:srgbClr val="FFFFFF"/>
                </a:solidFill>
                <a:latin typeface="+mj-lt"/>
                <a:ea typeface="+mj-ea"/>
                <a:cs typeface="+mj-cs"/>
              </a:rPr>
              <a:t>The most commonly used antidepressants</a:t>
            </a:r>
            <a:endParaRPr lang="en-US" sz="2200" kern="1200" dirty="0">
              <a:solidFill>
                <a:srgbClr val="FFFFFF"/>
              </a:solidFill>
              <a:latin typeface="+mj-lt"/>
              <a:ea typeface="+mj-ea"/>
              <a:cs typeface="+mj-cs"/>
            </a:endParaRPr>
          </a:p>
        </p:txBody>
      </p:sp>
      <p:pic>
        <p:nvPicPr>
          <p:cNvPr id="5" name="Content Placeholder 4" descr="A close-up of a document&#10;&#10;Description automatically generated">
            <a:extLst>
              <a:ext uri="{FF2B5EF4-FFF2-40B4-BE49-F238E27FC236}">
                <a16:creationId xmlns:a16="http://schemas.microsoft.com/office/drawing/2014/main" id="{C0700A90-C835-8A8A-17FA-D9EA97C8A212}"/>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9291"/>
          <a:stretch/>
        </p:blipFill>
        <p:spPr>
          <a:xfrm>
            <a:off x="3229052" y="552694"/>
            <a:ext cx="5637001" cy="6015604"/>
          </a:xfrm>
          <a:prstGeom prst="rect">
            <a:avLst/>
          </a:prstGeom>
        </p:spPr>
      </p:pic>
    </p:spTree>
  </p:cSld>
  <p:clrMapOvr>
    <a:masterClrMapping/>
  </p:clrMapOvr>
  <p:transition advTm="34349"/>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CC2FC-D992-0915-8E41-C093A870939B}"/>
              </a:ext>
            </a:extLst>
          </p:cNvPr>
          <p:cNvSpPr>
            <a:spLocks noGrp="1"/>
          </p:cNvSpPr>
          <p:nvPr>
            <p:ph type="title"/>
          </p:nvPr>
        </p:nvSpPr>
        <p:spPr/>
        <p:txBody>
          <a:bodyPr/>
          <a:lstStyle/>
          <a:p>
            <a:r>
              <a:rPr lang="en-US" dirty="0"/>
              <a:t>Side effects</a:t>
            </a:r>
            <a:endParaRPr lang="sr-Latn-RS" dirty="0"/>
          </a:p>
        </p:txBody>
      </p:sp>
      <p:graphicFrame>
        <p:nvGraphicFramePr>
          <p:cNvPr id="4" name="Content Placeholder 3">
            <a:extLst>
              <a:ext uri="{FF2B5EF4-FFF2-40B4-BE49-F238E27FC236}">
                <a16:creationId xmlns:a16="http://schemas.microsoft.com/office/drawing/2014/main" id="{BC6DB88A-93FE-A50C-EA9A-77C6CDDE6AC5}"/>
              </a:ext>
            </a:extLst>
          </p:cNvPr>
          <p:cNvGraphicFramePr>
            <a:graphicFrameLocks noGrp="1"/>
          </p:cNvGraphicFramePr>
          <p:nvPr>
            <p:ph idx="1"/>
            <p:extLst>
              <p:ext uri="{D42A27DB-BD31-4B8C-83A1-F6EECF244321}">
                <p14:modId xmlns:p14="http://schemas.microsoft.com/office/powerpoint/2010/main" val="2765663881"/>
              </p:ext>
            </p:extLst>
          </p:nvPr>
        </p:nvGraphicFramePr>
        <p:xfrm>
          <a:off x="457200" y="1600200"/>
          <a:ext cx="8229599" cy="4348480"/>
        </p:xfrm>
        <a:graphic>
          <a:graphicData uri="http://schemas.openxmlformats.org/drawingml/2006/table">
            <a:tbl>
              <a:tblPr firstRow="1" bandRow="1">
                <a:tableStyleId>{5C22544A-7EE6-4342-B048-85BDC9FD1C3A}</a:tableStyleId>
              </a:tblPr>
              <a:tblGrid>
                <a:gridCol w="1522512">
                  <a:extLst>
                    <a:ext uri="{9D8B030D-6E8A-4147-A177-3AD203B41FA5}">
                      <a16:colId xmlns:a16="http://schemas.microsoft.com/office/drawing/2014/main" val="3124096187"/>
                    </a:ext>
                  </a:extLst>
                </a:gridCol>
                <a:gridCol w="828802">
                  <a:extLst>
                    <a:ext uri="{9D8B030D-6E8A-4147-A177-3AD203B41FA5}">
                      <a16:colId xmlns:a16="http://schemas.microsoft.com/office/drawing/2014/main" val="395226785"/>
                    </a:ext>
                  </a:extLst>
                </a:gridCol>
                <a:gridCol w="1175657">
                  <a:extLst>
                    <a:ext uri="{9D8B030D-6E8A-4147-A177-3AD203B41FA5}">
                      <a16:colId xmlns:a16="http://schemas.microsoft.com/office/drawing/2014/main" val="4204353332"/>
                    </a:ext>
                  </a:extLst>
                </a:gridCol>
                <a:gridCol w="1175657">
                  <a:extLst>
                    <a:ext uri="{9D8B030D-6E8A-4147-A177-3AD203B41FA5}">
                      <a16:colId xmlns:a16="http://schemas.microsoft.com/office/drawing/2014/main" val="2811090426"/>
                    </a:ext>
                  </a:extLst>
                </a:gridCol>
                <a:gridCol w="1175657">
                  <a:extLst>
                    <a:ext uri="{9D8B030D-6E8A-4147-A177-3AD203B41FA5}">
                      <a16:colId xmlns:a16="http://schemas.microsoft.com/office/drawing/2014/main" val="1269373395"/>
                    </a:ext>
                  </a:extLst>
                </a:gridCol>
                <a:gridCol w="1175657">
                  <a:extLst>
                    <a:ext uri="{9D8B030D-6E8A-4147-A177-3AD203B41FA5}">
                      <a16:colId xmlns:a16="http://schemas.microsoft.com/office/drawing/2014/main" val="1257300443"/>
                    </a:ext>
                  </a:extLst>
                </a:gridCol>
                <a:gridCol w="1175657">
                  <a:extLst>
                    <a:ext uri="{9D8B030D-6E8A-4147-A177-3AD203B41FA5}">
                      <a16:colId xmlns:a16="http://schemas.microsoft.com/office/drawing/2014/main" val="3540587813"/>
                    </a:ext>
                  </a:extLst>
                </a:gridCol>
              </a:tblGrid>
              <a:tr h="370840">
                <a:tc>
                  <a:txBody>
                    <a:bodyPr/>
                    <a:lstStyle/>
                    <a:p>
                      <a:r>
                        <a:rPr lang="en-US" sz="1200" dirty="0"/>
                        <a:t>Antidepressant</a:t>
                      </a:r>
                      <a:endParaRPr lang="sr-Latn-RS" sz="1200" dirty="0"/>
                    </a:p>
                  </a:txBody>
                  <a:tcPr/>
                </a:tc>
                <a:tc>
                  <a:txBody>
                    <a:bodyPr/>
                    <a:lstStyle/>
                    <a:p>
                      <a:r>
                        <a:rPr lang="en-US" sz="1200" dirty="0"/>
                        <a:t>Anticholinergic effect</a:t>
                      </a:r>
                      <a:endParaRPr lang="sr-Latn-RS" sz="1200" dirty="0"/>
                    </a:p>
                  </a:txBody>
                  <a:tcPr/>
                </a:tc>
                <a:tc>
                  <a:txBody>
                    <a:bodyPr/>
                    <a:lstStyle/>
                    <a:p>
                      <a:r>
                        <a:rPr lang="en-US" sz="1200" dirty="0"/>
                        <a:t>Sedation</a:t>
                      </a:r>
                      <a:endParaRPr lang="sr-Latn-RS" sz="1200" dirty="0"/>
                    </a:p>
                  </a:txBody>
                  <a:tcPr/>
                </a:tc>
                <a:tc>
                  <a:txBody>
                    <a:bodyPr/>
                    <a:lstStyle/>
                    <a:p>
                      <a:r>
                        <a:rPr lang="en-US" sz="1200" dirty="0" err="1"/>
                        <a:t>Hipotension</a:t>
                      </a:r>
                      <a:endParaRPr lang="sr-Latn-RS" sz="1200" dirty="0"/>
                    </a:p>
                  </a:txBody>
                  <a:tcPr/>
                </a:tc>
                <a:tc>
                  <a:txBody>
                    <a:bodyPr/>
                    <a:lstStyle/>
                    <a:p>
                      <a:r>
                        <a:rPr lang="en-US" sz="1200" dirty="0"/>
                        <a:t>Cardiac effects</a:t>
                      </a:r>
                      <a:endParaRPr lang="sr-Latn-RS" sz="1200" dirty="0"/>
                    </a:p>
                  </a:txBody>
                  <a:tcPr/>
                </a:tc>
                <a:tc>
                  <a:txBody>
                    <a:bodyPr/>
                    <a:lstStyle/>
                    <a:p>
                      <a:r>
                        <a:rPr lang="en-US" sz="1200" dirty="0"/>
                        <a:t>Convulsion</a:t>
                      </a:r>
                      <a:endParaRPr lang="sr-Latn-RS" sz="1200" dirty="0"/>
                    </a:p>
                  </a:txBody>
                  <a:tcPr/>
                </a:tc>
                <a:tc>
                  <a:txBody>
                    <a:bodyPr/>
                    <a:lstStyle/>
                    <a:p>
                      <a:r>
                        <a:rPr lang="en-US" sz="1200" dirty="0"/>
                        <a:t>Weight gain</a:t>
                      </a:r>
                      <a:endParaRPr lang="sr-Latn-RS" sz="1200" dirty="0"/>
                    </a:p>
                  </a:txBody>
                  <a:tcPr/>
                </a:tc>
                <a:extLst>
                  <a:ext uri="{0D108BD9-81ED-4DB2-BD59-A6C34878D82A}">
                    <a16:rowId xmlns:a16="http://schemas.microsoft.com/office/drawing/2014/main" val="1121560208"/>
                  </a:ext>
                </a:extLst>
              </a:tr>
              <a:tr h="370840">
                <a:tc>
                  <a:txBody>
                    <a:bodyPr/>
                    <a:lstStyle/>
                    <a:p>
                      <a:r>
                        <a:rPr lang="sr-Latn-RS" sz="1400" dirty="0"/>
                        <a:t>A</a:t>
                      </a:r>
                      <a:r>
                        <a:rPr lang="en-US" sz="1400" dirty="0" err="1"/>
                        <a:t>mitriptyline</a:t>
                      </a:r>
                      <a:endParaRPr lang="sr-Latn-RS" sz="1400" dirty="0"/>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extLst>
                  <a:ext uri="{0D108BD9-81ED-4DB2-BD59-A6C34878D82A}">
                    <a16:rowId xmlns:a16="http://schemas.microsoft.com/office/drawing/2014/main" val="494572880"/>
                  </a:ext>
                </a:extLst>
              </a:tr>
              <a:tr h="370840">
                <a:tc>
                  <a:txBody>
                    <a:bodyPr/>
                    <a:lstStyle/>
                    <a:p>
                      <a:r>
                        <a:rPr lang="en-US" sz="1400" dirty="0"/>
                        <a:t>Clomipramine</a:t>
                      </a:r>
                      <a:endParaRPr lang="sr-Latn-RS" sz="1400" dirty="0"/>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extLst>
                  <a:ext uri="{0D108BD9-81ED-4DB2-BD59-A6C34878D82A}">
                    <a16:rowId xmlns:a16="http://schemas.microsoft.com/office/drawing/2014/main" val="1426463665"/>
                  </a:ext>
                </a:extLst>
              </a:tr>
              <a:tr h="370840">
                <a:tc>
                  <a:txBody>
                    <a:bodyPr/>
                    <a:lstStyle/>
                    <a:p>
                      <a:r>
                        <a:rPr lang="en-US" sz="1400" dirty="0"/>
                        <a:t>Imipramine</a:t>
                      </a:r>
                      <a:endParaRPr lang="sr-Latn-RS" sz="1400" dirty="0"/>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extLst>
                  <a:ext uri="{0D108BD9-81ED-4DB2-BD59-A6C34878D82A}">
                    <a16:rowId xmlns:a16="http://schemas.microsoft.com/office/drawing/2014/main" val="1812675006"/>
                  </a:ext>
                </a:extLst>
              </a:tr>
              <a:tr h="370840">
                <a:tc>
                  <a:txBody>
                    <a:bodyPr/>
                    <a:lstStyle/>
                    <a:p>
                      <a:r>
                        <a:rPr lang="en-US" sz="1400" dirty="0"/>
                        <a:t>Doxepin</a:t>
                      </a:r>
                      <a:endParaRPr lang="sr-Latn-RS" sz="1400" dirty="0"/>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extLst>
                  <a:ext uri="{0D108BD9-81ED-4DB2-BD59-A6C34878D82A}">
                    <a16:rowId xmlns:a16="http://schemas.microsoft.com/office/drawing/2014/main" val="474668093"/>
                  </a:ext>
                </a:extLst>
              </a:tr>
              <a:tr h="370840">
                <a:tc>
                  <a:txBody>
                    <a:bodyPr/>
                    <a:lstStyle/>
                    <a:p>
                      <a:r>
                        <a:rPr lang="en-US" sz="1400" dirty="0"/>
                        <a:t>Maprotiline</a:t>
                      </a:r>
                      <a:endParaRPr lang="sr-Latn-RS" sz="1400" dirty="0"/>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extLst>
                  <a:ext uri="{0D108BD9-81ED-4DB2-BD59-A6C34878D82A}">
                    <a16:rowId xmlns:a16="http://schemas.microsoft.com/office/drawing/2014/main" val="2928308614"/>
                  </a:ext>
                </a:extLst>
              </a:tr>
              <a:tr h="370840">
                <a:tc>
                  <a:txBody>
                    <a:bodyPr/>
                    <a:lstStyle/>
                    <a:p>
                      <a:r>
                        <a:rPr lang="en-US" sz="1400" dirty="0"/>
                        <a:t>Amoxapine</a:t>
                      </a:r>
                      <a:endParaRPr lang="sr-Latn-RS" sz="1400" dirty="0"/>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tc>
                  <a:txBody>
                    <a:bodyPr/>
                    <a:lstStyle/>
                    <a:p>
                      <a:r>
                        <a:rPr lang="sr-Latn-RS" dirty="0"/>
                        <a:t>+</a:t>
                      </a:r>
                    </a:p>
                  </a:txBody>
                  <a:tcPr/>
                </a:tc>
                <a:extLst>
                  <a:ext uri="{0D108BD9-81ED-4DB2-BD59-A6C34878D82A}">
                    <a16:rowId xmlns:a16="http://schemas.microsoft.com/office/drawing/2014/main" val="29325110"/>
                  </a:ext>
                </a:extLst>
              </a:tr>
              <a:tr h="370840">
                <a:tc>
                  <a:txBody>
                    <a:bodyPr/>
                    <a:lstStyle/>
                    <a:p>
                      <a:r>
                        <a:rPr lang="en-US" sz="1400" dirty="0"/>
                        <a:t>Trazodone</a:t>
                      </a:r>
                      <a:endParaRPr lang="sr-Latn-RS" sz="1400" dirty="0"/>
                    </a:p>
                  </a:txBody>
                  <a:tcPr/>
                </a:tc>
                <a:tc>
                  <a:txBody>
                    <a:bodyPr/>
                    <a:lstStyle/>
                    <a:p>
                      <a:r>
                        <a:rPr lang="sr-Latn-RS" dirty="0"/>
                        <a:t>0</a:t>
                      </a:r>
                    </a:p>
                  </a:txBody>
                  <a:tcPr/>
                </a:tc>
                <a:tc>
                  <a:txBody>
                    <a:bodyPr/>
                    <a:lstStyle/>
                    <a:p>
                      <a:r>
                        <a:rPr lang="sr-Latn-RS" dirty="0"/>
                        <a:t>+++</a:t>
                      </a:r>
                    </a:p>
                  </a:txBody>
                  <a:tcPr/>
                </a:tc>
                <a:tc>
                  <a:txBody>
                    <a:bodyPr/>
                    <a:lstStyle/>
                    <a:p>
                      <a:r>
                        <a:rPr lang="sr-Latn-RS" dirty="0"/>
                        <a:t>++</a:t>
                      </a:r>
                    </a:p>
                  </a:txBody>
                  <a:tcPr/>
                </a:tc>
                <a:tc>
                  <a:txBody>
                    <a:bodyPr/>
                    <a:lstStyle/>
                    <a:p>
                      <a:r>
                        <a:rPr lang="sr-Latn-RS" dirty="0"/>
                        <a:t>0/+</a:t>
                      </a:r>
                    </a:p>
                  </a:txBody>
                  <a:tcPr/>
                </a:tc>
                <a:tc>
                  <a:txBody>
                    <a:bodyPr/>
                    <a:lstStyle/>
                    <a:p>
                      <a:r>
                        <a:rPr lang="sr-Latn-RS" dirty="0"/>
                        <a:t>0</a:t>
                      </a:r>
                    </a:p>
                  </a:txBody>
                  <a:tcPr/>
                </a:tc>
                <a:tc>
                  <a:txBody>
                    <a:bodyPr/>
                    <a:lstStyle/>
                    <a:p>
                      <a:r>
                        <a:rPr lang="sr-Latn-RS" dirty="0"/>
                        <a:t>+</a:t>
                      </a:r>
                    </a:p>
                  </a:txBody>
                  <a:tcPr/>
                </a:tc>
                <a:extLst>
                  <a:ext uri="{0D108BD9-81ED-4DB2-BD59-A6C34878D82A}">
                    <a16:rowId xmlns:a16="http://schemas.microsoft.com/office/drawing/2014/main" val="448488061"/>
                  </a:ext>
                </a:extLst>
              </a:tr>
              <a:tr h="370840">
                <a:tc>
                  <a:txBody>
                    <a:bodyPr/>
                    <a:lstStyle/>
                    <a:p>
                      <a:r>
                        <a:rPr lang="en-US" sz="1400" dirty="0"/>
                        <a:t>Bupropion</a:t>
                      </a:r>
                      <a:endParaRPr lang="sr-Latn-RS" sz="1400" dirty="0"/>
                    </a:p>
                  </a:txBody>
                  <a:tcPr/>
                </a:tc>
                <a:tc>
                  <a:txBody>
                    <a:bodyPr/>
                    <a:lstStyle/>
                    <a:p>
                      <a:r>
                        <a:rPr lang="sr-Latn-RS" dirty="0"/>
                        <a:t>0</a:t>
                      </a:r>
                    </a:p>
                  </a:txBody>
                  <a:tcPr/>
                </a:tc>
                <a:tc>
                  <a:txBody>
                    <a:bodyPr/>
                    <a:lstStyle/>
                    <a:p>
                      <a:r>
                        <a:rPr lang="sr-Latn-RS" dirty="0"/>
                        <a:t>0</a:t>
                      </a:r>
                    </a:p>
                  </a:txBody>
                  <a:tcPr/>
                </a:tc>
                <a:tc>
                  <a:txBody>
                    <a:bodyPr/>
                    <a:lstStyle/>
                    <a:p>
                      <a:r>
                        <a:rPr lang="sr-Latn-RS" dirty="0"/>
                        <a:t>0</a:t>
                      </a:r>
                    </a:p>
                  </a:txBody>
                  <a:tcPr/>
                </a:tc>
                <a:tc>
                  <a:txBody>
                    <a:bodyPr/>
                    <a:lstStyle/>
                    <a:p>
                      <a:r>
                        <a:rPr lang="sr-Latn-RS" dirty="0"/>
                        <a:t>0</a:t>
                      </a:r>
                    </a:p>
                  </a:txBody>
                  <a:tcPr/>
                </a:tc>
                <a:tc>
                  <a:txBody>
                    <a:bodyPr/>
                    <a:lstStyle/>
                    <a:p>
                      <a:r>
                        <a:rPr lang="sr-Latn-RS" dirty="0"/>
                        <a:t>++++</a:t>
                      </a:r>
                    </a:p>
                  </a:txBody>
                  <a:tcPr/>
                </a:tc>
                <a:tc>
                  <a:txBody>
                    <a:bodyPr/>
                    <a:lstStyle/>
                    <a:p>
                      <a:r>
                        <a:rPr lang="sr-Latn-RS" dirty="0"/>
                        <a:t>0</a:t>
                      </a:r>
                    </a:p>
                  </a:txBody>
                  <a:tcPr/>
                </a:tc>
                <a:extLst>
                  <a:ext uri="{0D108BD9-81ED-4DB2-BD59-A6C34878D82A}">
                    <a16:rowId xmlns:a16="http://schemas.microsoft.com/office/drawing/2014/main" val="1804030253"/>
                  </a:ext>
                </a:extLst>
              </a:tr>
              <a:tr h="370840">
                <a:tc>
                  <a:txBody>
                    <a:bodyPr/>
                    <a:lstStyle/>
                    <a:p>
                      <a:r>
                        <a:rPr lang="en-US" sz="1400" dirty="0"/>
                        <a:t>Fluoxetine</a:t>
                      </a:r>
                      <a:endParaRPr lang="sr-Latn-RS" sz="1400" dirty="0"/>
                    </a:p>
                  </a:txBody>
                  <a:tcPr/>
                </a:tc>
                <a:tc>
                  <a:txBody>
                    <a:bodyPr/>
                    <a:lstStyle/>
                    <a:p>
                      <a:r>
                        <a:rPr lang="sr-Latn-RS" dirty="0"/>
                        <a:t>0</a:t>
                      </a:r>
                    </a:p>
                  </a:txBody>
                  <a:tcPr/>
                </a:tc>
                <a:tc>
                  <a:txBody>
                    <a:bodyPr/>
                    <a:lstStyle/>
                    <a:p>
                      <a:r>
                        <a:rPr lang="sr-Latn-RS" dirty="0"/>
                        <a:t>0/+</a:t>
                      </a:r>
                    </a:p>
                  </a:txBody>
                  <a:tcPr/>
                </a:tc>
                <a:tc>
                  <a:txBody>
                    <a:bodyPr/>
                    <a:lstStyle/>
                    <a:p>
                      <a:r>
                        <a:rPr lang="sr-Latn-RS" dirty="0"/>
                        <a:t>0</a:t>
                      </a:r>
                    </a:p>
                  </a:txBody>
                  <a:tcPr/>
                </a:tc>
                <a:tc>
                  <a:txBody>
                    <a:bodyPr/>
                    <a:lstStyle/>
                    <a:p>
                      <a:r>
                        <a:rPr lang="sr-Latn-RS" dirty="0"/>
                        <a:t>0</a:t>
                      </a:r>
                    </a:p>
                  </a:txBody>
                  <a:tcPr/>
                </a:tc>
                <a:tc>
                  <a:txBody>
                    <a:bodyPr/>
                    <a:lstStyle/>
                    <a:p>
                      <a:r>
                        <a:rPr lang="sr-Latn-RS" dirty="0"/>
                        <a:t>0/+</a:t>
                      </a:r>
                    </a:p>
                  </a:txBody>
                  <a:tcPr/>
                </a:tc>
                <a:tc>
                  <a:txBody>
                    <a:bodyPr/>
                    <a:lstStyle/>
                    <a:p>
                      <a:r>
                        <a:rPr lang="sr-Latn-RS" dirty="0"/>
                        <a:t>0</a:t>
                      </a:r>
                    </a:p>
                  </a:txBody>
                  <a:tcPr/>
                </a:tc>
                <a:extLst>
                  <a:ext uri="{0D108BD9-81ED-4DB2-BD59-A6C34878D82A}">
                    <a16:rowId xmlns:a16="http://schemas.microsoft.com/office/drawing/2014/main" val="3121950100"/>
                  </a:ext>
                </a:extLst>
              </a:tr>
              <a:tr h="370840">
                <a:tc>
                  <a:txBody>
                    <a:bodyPr/>
                    <a:lstStyle/>
                    <a:p>
                      <a:r>
                        <a:rPr lang="en-US" sz="1400" dirty="0"/>
                        <a:t>Sertraline</a:t>
                      </a:r>
                      <a:endParaRPr lang="sr-Latn-RS" sz="1400" dirty="0"/>
                    </a:p>
                  </a:txBody>
                  <a:tcPr/>
                </a:tc>
                <a:tc>
                  <a:txBody>
                    <a:bodyPr/>
                    <a:lstStyle/>
                    <a:p>
                      <a:r>
                        <a:rPr lang="sr-Latn-RS" dirty="0"/>
                        <a:t>0</a:t>
                      </a:r>
                    </a:p>
                  </a:txBody>
                  <a:tcPr/>
                </a:tc>
                <a:tc>
                  <a:txBody>
                    <a:bodyPr/>
                    <a:lstStyle/>
                    <a:p>
                      <a:r>
                        <a:rPr lang="sr-Latn-RS" dirty="0"/>
                        <a:t>0/+</a:t>
                      </a:r>
                    </a:p>
                  </a:txBody>
                  <a:tcPr/>
                </a:tc>
                <a:tc>
                  <a:txBody>
                    <a:bodyPr/>
                    <a:lstStyle/>
                    <a:p>
                      <a:r>
                        <a:rPr lang="sr-Latn-RS" dirty="0"/>
                        <a:t>0</a:t>
                      </a:r>
                    </a:p>
                  </a:txBody>
                  <a:tcPr/>
                </a:tc>
                <a:tc>
                  <a:txBody>
                    <a:bodyPr/>
                    <a:lstStyle/>
                    <a:p>
                      <a:r>
                        <a:rPr lang="sr-Latn-RS" dirty="0"/>
                        <a:t>0</a:t>
                      </a:r>
                    </a:p>
                  </a:txBody>
                  <a:tcPr/>
                </a:tc>
                <a:tc>
                  <a:txBody>
                    <a:bodyPr/>
                    <a:lstStyle/>
                    <a:p>
                      <a:r>
                        <a:rPr lang="sr-Latn-RS" dirty="0"/>
                        <a:t>0</a:t>
                      </a:r>
                    </a:p>
                  </a:txBody>
                  <a:tcPr/>
                </a:tc>
                <a:tc>
                  <a:txBody>
                    <a:bodyPr/>
                    <a:lstStyle/>
                    <a:p>
                      <a:r>
                        <a:rPr lang="sr-Latn-RS" dirty="0"/>
                        <a:t>0</a:t>
                      </a:r>
                    </a:p>
                  </a:txBody>
                  <a:tcPr/>
                </a:tc>
                <a:extLst>
                  <a:ext uri="{0D108BD9-81ED-4DB2-BD59-A6C34878D82A}">
                    <a16:rowId xmlns:a16="http://schemas.microsoft.com/office/drawing/2014/main" val="1091191228"/>
                  </a:ext>
                </a:extLst>
              </a:tr>
            </a:tbl>
          </a:graphicData>
        </a:graphic>
      </p:graphicFrame>
    </p:spTree>
    <p:extLst>
      <p:ext uri="{BB962C8B-B14F-4D97-AF65-F5344CB8AC3E}">
        <p14:creationId xmlns:p14="http://schemas.microsoft.com/office/powerpoint/2010/main" val="1415763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p:txBody>
          <a:bodyPr/>
          <a:lstStyle/>
          <a:p>
            <a:pPr eaLnBrk="1" hangingPunct="1"/>
            <a:r>
              <a:rPr lang="en-US" dirty="0"/>
              <a:t>Mood disorders</a:t>
            </a:r>
            <a:endParaRPr lang="ru-RU" dirty="0">
              <a:cs typeface="Arial" charset="0"/>
            </a:endParaRPr>
          </a:p>
        </p:txBody>
      </p:sp>
      <p:sp>
        <p:nvSpPr>
          <p:cNvPr id="4099" name="Rectangle 3"/>
          <p:cNvSpPr>
            <a:spLocks noGrp="1" noRot="1" noChangeArrowheads="1"/>
          </p:cNvSpPr>
          <p:nvPr>
            <p:ph idx="1"/>
          </p:nvPr>
        </p:nvSpPr>
        <p:spPr/>
        <p:txBody>
          <a:bodyPr/>
          <a:lstStyle/>
          <a:p>
            <a:pPr marL="0" indent="0" eaLnBrk="1" hangingPunct="1">
              <a:buNone/>
            </a:pPr>
            <a:r>
              <a:rPr lang="sr-Latn-CS" dirty="0" err="1"/>
              <a:t>Classification</a:t>
            </a:r>
            <a:endParaRPr lang="en-US" dirty="0"/>
          </a:p>
          <a:p>
            <a:pPr eaLnBrk="1" hangingPunct="1"/>
            <a:r>
              <a:rPr lang="sr-Latn-CS" dirty="0" err="1"/>
              <a:t>Episodic</a:t>
            </a:r>
            <a:r>
              <a:rPr lang="sr-Latn-CS" dirty="0"/>
              <a:t>, s</a:t>
            </a:r>
            <a:r>
              <a:rPr lang="en-US" dirty="0" err="1"/>
              <a:t>evere</a:t>
            </a:r>
            <a:r>
              <a:rPr lang="sr-Latn-CS" dirty="0"/>
              <a:t> in </a:t>
            </a:r>
            <a:r>
              <a:rPr lang="sr-Latn-CS" dirty="0" err="1"/>
              <a:t>intensity</a:t>
            </a:r>
            <a:r>
              <a:rPr lang="sr-Latn-CS" dirty="0"/>
              <a:t>:</a:t>
            </a:r>
            <a:endParaRPr lang="en-US" dirty="0"/>
          </a:p>
          <a:p>
            <a:pPr lvl="1" eaLnBrk="1" hangingPunct="1"/>
            <a:r>
              <a:rPr lang="sr-Latn-CS" dirty="0" err="1"/>
              <a:t>Recurrent</a:t>
            </a:r>
            <a:r>
              <a:rPr lang="sr-Latn-CS" dirty="0"/>
              <a:t> </a:t>
            </a:r>
            <a:r>
              <a:rPr lang="sr-Latn-CS" dirty="0" err="1"/>
              <a:t>depressive</a:t>
            </a:r>
            <a:r>
              <a:rPr lang="sr-Latn-CS" dirty="0"/>
              <a:t> </a:t>
            </a:r>
            <a:r>
              <a:rPr lang="sr-Latn-CS" dirty="0" err="1"/>
              <a:t>disorders</a:t>
            </a:r>
            <a:r>
              <a:rPr lang="sr-Latn-CS" dirty="0"/>
              <a:t> (major </a:t>
            </a:r>
            <a:r>
              <a:rPr lang="sr-Latn-CS" dirty="0" err="1"/>
              <a:t>depressi</a:t>
            </a:r>
            <a:r>
              <a:rPr lang="en-US" dirty="0" err="1"/>
              <a:t>ve</a:t>
            </a:r>
            <a:r>
              <a:rPr lang="en-US" dirty="0"/>
              <a:t> disorder</a:t>
            </a:r>
            <a:r>
              <a:rPr lang="sr-Latn-CS" dirty="0"/>
              <a:t>)</a:t>
            </a:r>
            <a:endParaRPr lang="en-US" dirty="0"/>
          </a:p>
          <a:p>
            <a:pPr lvl="1" eaLnBrk="1" hangingPunct="1"/>
            <a:r>
              <a:rPr lang="sr-Latn-CS" dirty="0" err="1"/>
              <a:t>Bipolar</a:t>
            </a:r>
            <a:r>
              <a:rPr lang="sr-Latn-CS" dirty="0"/>
              <a:t> </a:t>
            </a:r>
            <a:r>
              <a:rPr lang="sr-Latn-CS" dirty="0" err="1"/>
              <a:t>disorders</a:t>
            </a:r>
            <a:endParaRPr lang="en-US" dirty="0"/>
          </a:p>
          <a:p>
            <a:pPr eaLnBrk="1" hangingPunct="1"/>
            <a:r>
              <a:rPr lang="sr-Latn-CS" dirty="0" err="1"/>
              <a:t>Chronic</a:t>
            </a:r>
            <a:r>
              <a:rPr lang="sr-Latn-CS" dirty="0"/>
              <a:t>, </a:t>
            </a:r>
            <a:r>
              <a:rPr lang="en-US" dirty="0"/>
              <a:t>mild</a:t>
            </a:r>
            <a:r>
              <a:rPr lang="sr-Latn-CS" dirty="0"/>
              <a:t> in </a:t>
            </a:r>
            <a:r>
              <a:rPr lang="sr-Latn-CS" dirty="0" err="1"/>
              <a:t>intensity</a:t>
            </a:r>
            <a:r>
              <a:rPr lang="sr-Latn-CS" dirty="0"/>
              <a:t>:</a:t>
            </a:r>
            <a:endParaRPr lang="en-US" dirty="0"/>
          </a:p>
          <a:p>
            <a:pPr lvl="1" eaLnBrk="1" hangingPunct="1"/>
            <a:r>
              <a:rPr lang="sr-Latn-CS" dirty="0" err="1"/>
              <a:t>Cyclothymia</a:t>
            </a:r>
            <a:endParaRPr lang="en-US" dirty="0"/>
          </a:p>
          <a:p>
            <a:pPr lvl="1" eaLnBrk="1" hangingPunct="1"/>
            <a:r>
              <a:rPr lang="sr-Latn-CS" dirty="0" err="1"/>
              <a:t>Dysthymia</a:t>
            </a:r>
            <a:endParaRPr lang="en-US" dirty="0"/>
          </a:p>
        </p:txBody>
      </p:sp>
    </p:spTree>
  </p:cSld>
  <p:clrMapOvr>
    <a:masterClrMapping/>
  </p:clrMapOvr>
  <p:transition advTm="136579"/>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dirty="0"/>
              <a:t>The clinical use of antidepressants</a:t>
            </a:r>
          </a:p>
        </p:txBody>
      </p:sp>
      <p:sp>
        <p:nvSpPr>
          <p:cNvPr id="31747" name="Content Placeholder 2"/>
          <p:cNvSpPr>
            <a:spLocks noGrp="1"/>
          </p:cNvSpPr>
          <p:nvPr>
            <p:ph idx="1"/>
          </p:nvPr>
        </p:nvSpPr>
        <p:spPr/>
        <p:txBody>
          <a:bodyPr/>
          <a:lstStyle/>
          <a:p>
            <a:pPr>
              <a:buFont typeface="Arial" charset="0"/>
              <a:buNone/>
            </a:pPr>
            <a:r>
              <a:rPr lang="en-US" dirty="0"/>
              <a:t>Start of effect - minimum 3 weeks </a:t>
            </a:r>
          </a:p>
          <a:p>
            <a:pPr>
              <a:buFont typeface="Arial" charset="0"/>
              <a:buNone/>
            </a:pPr>
            <a:r>
              <a:rPr lang="en-US" dirty="0"/>
              <a:t>SSRIs – the first line in the treatment of a depressive episode </a:t>
            </a:r>
          </a:p>
          <a:p>
            <a:pPr>
              <a:buFont typeface="Arial" charset="0"/>
              <a:buNone/>
            </a:pPr>
            <a:r>
              <a:rPr lang="en-US" dirty="0"/>
              <a:t>Absence of clinical response after 4-6 weeks - drug replacement or augmentation with an auxiliary drug </a:t>
            </a:r>
          </a:p>
          <a:p>
            <a:pPr>
              <a:buFont typeface="Arial" charset="0"/>
              <a:buNone/>
            </a:pPr>
            <a:r>
              <a:rPr lang="en-US" dirty="0"/>
              <a:t>Introduce the drug gradually and gradually titrate </a:t>
            </a:r>
          </a:p>
          <a:p>
            <a:pPr>
              <a:buFont typeface="Arial" charset="0"/>
              <a:buNone/>
            </a:pPr>
            <a:r>
              <a:rPr lang="en-US" dirty="0"/>
              <a:t>Provide all necessary information to the patient</a:t>
            </a:r>
          </a:p>
        </p:txBody>
      </p:sp>
    </p:spTree>
  </p:cSld>
  <p:clrMapOvr>
    <a:masterClrMapping/>
  </p:clrMapOvr>
  <p:transition advTm="11869"/>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a:xfrm>
            <a:off x="785813" y="1357313"/>
            <a:ext cx="8174037" cy="2857500"/>
          </a:xfrm>
        </p:spPr>
        <p:txBody>
          <a:bodyPr/>
          <a:lstStyle/>
          <a:p>
            <a:pPr eaLnBrk="1" hangingPunct="1"/>
            <a:r>
              <a:rPr lang="en-US" sz="4800" dirty="0"/>
              <a:t>Bipolar disorder</a:t>
            </a:r>
          </a:p>
        </p:txBody>
      </p:sp>
    </p:spTree>
  </p:cSld>
  <p:clrMapOvr>
    <a:masterClrMapping/>
  </p:clrMapOvr>
  <p:transition advTm="36239"/>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idx="4294967295"/>
          </p:nvPr>
        </p:nvSpPr>
        <p:spPr>
          <a:xfrm>
            <a:off x="395536" y="0"/>
            <a:ext cx="8115052" cy="1268760"/>
          </a:xfrm>
        </p:spPr>
        <p:txBody>
          <a:bodyPr anchorCtr="1"/>
          <a:lstStyle/>
          <a:p>
            <a:pPr eaLnBrk="1" hangingPunct="1"/>
            <a:r>
              <a:rPr lang="en-US" sz="2800" b="1" i="1" dirty="0"/>
              <a:t>F 31 Bipolar disorder</a:t>
            </a:r>
            <a:endParaRPr lang="en-US" sz="2800" dirty="0"/>
          </a:p>
        </p:txBody>
      </p:sp>
      <p:sp>
        <p:nvSpPr>
          <p:cNvPr id="33795" name="TextBox 3"/>
          <p:cNvSpPr txBox="1">
            <a:spLocks noChangeArrowheads="1"/>
          </p:cNvSpPr>
          <p:nvPr/>
        </p:nvSpPr>
        <p:spPr bwMode="auto">
          <a:xfrm>
            <a:off x="0" y="1268760"/>
            <a:ext cx="9144000" cy="4317336"/>
          </a:xfrm>
          <a:prstGeom prst="rect">
            <a:avLst/>
          </a:prstGeom>
          <a:noFill/>
          <a:ln w="9525">
            <a:noFill/>
            <a:miter lim="800000"/>
            <a:headEnd/>
            <a:tailEnd/>
          </a:ln>
        </p:spPr>
        <p:txBody>
          <a:bodyPr>
            <a:spAutoFit/>
          </a:bodyPr>
          <a:lstStyle/>
          <a:p>
            <a:pPr>
              <a:lnSpc>
                <a:spcPct val="150000"/>
              </a:lnSpc>
              <a:buFont typeface="Arial" charset="0"/>
              <a:buChar char="•"/>
            </a:pPr>
            <a:r>
              <a:rPr lang="sr-Latn-RS" dirty="0"/>
              <a:t>F 31.0 </a:t>
            </a:r>
            <a:r>
              <a:rPr lang="en-US" dirty="0"/>
              <a:t>B</a:t>
            </a:r>
            <a:r>
              <a:rPr lang="sr-Latn-RS" dirty="0" err="1"/>
              <a:t>ipolar</a:t>
            </a:r>
            <a:r>
              <a:rPr lang="sr-Latn-RS" dirty="0"/>
              <a:t> </a:t>
            </a:r>
            <a:r>
              <a:rPr lang="en-US" dirty="0"/>
              <a:t>disorder</a:t>
            </a:r>
            <a:r>
              <a:rPr lang="sr-Latn-RS" dirty="0"/>
              <a:t>, </a:t>
            </a:r>
            <a:r>
              <a:rPr lang="sr-Latn-RS" dirty="0" err="1"/>
              <a:t>hypomanic</a:t>
            </a:r>
            <a:r>
              <a:rPr lang="sr-Latn-RS" dirty="0"/>
              <a:t> </a:t>
            </a:r>
            <a:r>
              <a:rPr lang="sr-Latn-RS" dirty="0" err="1"/>
              <a:t>episode</a:t>
            </a:r>
            <a:r>
              <a:rPr lang="sr-Latn-RS" dirty="0"/>
              <a:t>  </a:t>
            </a:r>
            <a:endParaRPr lang="en-US" dirty="0"/>
          </a:p>
          <a:p>
            <a:pPr>
              <a:lnSpc>
                <a:spcPct val="150000"/>
              </a:lnSpc>
              <a:buFont typeface="Arial" charset="0"/>
              <a:buChar char="•"/>
            </a:pPr>
            <a:r>
              <a:rPr lang="sr-Latn-RS" dirty="0"/>
              <a:t>F 31.1 </a:t>
            </a:r>
            <a:r>
              <a:rPr lang="en-US" dirty="0"/>
              <a:t>B</a:t>
            </a:r>
            <a:r>
              <a:rPr lang="sr-Latn-RS" dirty="0" err="1"/>
              <a:t>ipolar</a:t>
            </a:r>
            <a:r>
              <a:rPr lang="sr-Latn-RS" dirty="0"/>
              <a:t> </a:t>
            </a:r>
            <a:r>
              <a:rPr lang="en-US" dirty="0"/>
              <a:t>disorder</a:t>
            </a:r>
            <a:r>
              <a:rPr lang="sr-Latn-RS" dirty="0"/>
              <a:t>, </a:t>
            </a:r>
            <a:r>
              <a:rPr lang="en-US" dirty="0"/>
              <a:t>a </a:t>
            </a:r>
            <a:r>
              <a:rPr lang="sr-Latn-RS" dirty="0" err="1"/>
              <a:t>manic</a:t>
            </a:r>
            <a:r>
              <a:rPr lang="sr-Latn-RS" dirty="0"/>
              <a:t> </a:t>
            </a:r>
            <a:r>
              <a:rPr lang="sr-Latn-RS" dirty="0" err="1"/>
              <a:t>episode</a:t>
            </a:r>
            <a:r>
              <a:rPr lang="sr-Latn-RS" dirty="0"/>
              <a:t> </a:t>
            </a:r>
            <a:r>
              <a:rPr lang="sr-Latn-RS" dirty="0" err="1"/>
              <a:t>without</a:t>
            </a:r>
            <a:r>
              <a:rPr lang="sr-Latn-RS" dirty="0"/>
              <a:t> </a:t>
            </a:r>
            <a:r>
              <a:rPr lang="sr-Latn-RS" dirty="0" err="1"/>
              <a:t>psychotic</a:t>
            </a:r>
            <a:r>
              <a:rPr lang="sr-Latn-RS" dirty="0"/>
              <a:t> </a:t>
            </a:r>
            <a:r>
              <a:rPr lang="sr-Latn-RS" dirty="0" err="1"/>
              <a:t>symptoms</a:t>
            </a:r>
            <a:r>
              <a:rPr lang="sr-Latn-RS" dirty="0"/>
              <a:t>  </a:t>
            </a:r>
            <a:endParaRPr lang="en-US" dirty="0"/>
          </a:p>
          <a:p>
            <a:pPr>
              <a:lnSpc>
                <a:spcPct val="150000"/>
              </a:lnSpc>
              <a:buFont typeface="Arial" charset="0"/>
              <a:buChar char="•"/>
            </a:pPr>
            <a:r>
              <a:rPr lang="sr-Latn-RS" dirty="0"/>
              <a:t>F 31.2 </a:t>
            </a:r>
            <a:r>
              <a:rPr lang="en-US" dirty="0"/>
              <a:t>B</a:t>
            </a:r>
            <a:r>
              <a:rPr lang="sr-Latn-RS" dirty="0" err="1"/>
              <a:t>ipolar</a:t>
            </a:r>
            <a:r>
              <a:rPr lang="sr-Latn-RS" dirty="0"/>
              <a:t> </a:t>
            </a:r>
            <a:r>
              <a:rPr lang="en-US" dirty="0"/>
              <a:t>disorder</a:t>
            </a:r>
            <a:r>
              <a:rPr lang="sr-Latn-RS" dirty="0"/>
              <a:t>, </a:t>
            </a:r>
            <a:r>
              <a:rPr lang="sr-Latn-RS" dirty="0" err="1"/>
              <a:t>manic</a:t>
            </a:r>
            <a:r>
              <a:rPr lang="sr-Latn-RS" dirty="0"/>
              <a:t> </a:t>
            </a:r>
            <a:r>
              <a:rPr lang="sr-Latn-RS" dirty="0" err="1"/>
              <a:t>episode</a:t>
            </a:r>
            <a:r>
              <a:rPr lang="sr-Latn-RS" dirty="0"/>
              <a:t> </a:t>
            </a:r>
            <a:r>
              <a:rPr lang="sr-Latn-RS" dirty="0" err="1"/>
              <a:t>with</a:t>
            </a:r>
            <a:r>
              <a:rPr lang="sr-Latn-RS" dirty="0"/>
              <a:t> </a:t>
            </a:r>
            <a:r>
              <a:rPr lang="sr-Latn-RS" dirty="0" err="1"/>
              <a:t>symptoms</a:t>
            </a:r>
            <a:r>
              <a:rPr lang="sr-Latn-RS" dirty="0"/>
              <a:t> </a:t>
            </a:r>
            <a:r>
              <a:rPr lang="sr-Latn-RS" dirty="0" err="1"/>
              <a:t>of</a:t>
            </a:r>
            <a:r>
              <a:rPr lang="sr-Latn-RS" dirty="0"/>
              <a:t> </a:t>
            </a:r>
            <a:r>
              <a:rPr lang="sr-Latn-RS" dirty="0" err="1"/>
              <a:t>psychosis</a:t>
            </a:r>
            <a:r>
              <a:rPr lang="sr-Latn-RS" dirty="0"/>
              <a:t>  </a:t>
            </a:r>
            <a:endParaRPr lang="en-US" dirty="0"/>
          </a:p>
          <a:p>
            <a:pPr>
              <a:lnSpc>
                <a:spcPct val="150000"/>
              </a:lnSpc>
              <a:buFont typeface="Arial" charset="0"/>
              <a:buChar char="•"/>
            </a:pPr>
            <a:r>
              <a:rPr lang="sr-Latn-RS" dirty="0"/>
              <a:t>F 31.3 </a:t>
            </a:r>
            <a:r>
              <a:rPr lang="en-US" dirty="0"/>
              <a:t>B</a:t>
            </a:r>
            <a:r>
              <a:rPr lang="sr-Latn-RS" dirty="0" err="1"/>
              <a:t>ipolar</a:t>
            </a:r>
            <a:r>
              <a:rPr lang="sr-Latn-RS" dirty="0"/>
              <a:t> </a:t>
            </a:r>
            <a:r>
              <a:rPr lang="en-US" dirty="0"/>
              <a:t>disorder</a:t>
            </a:r>
            <a:r>
              <a:rPr lang="sr-Latn-RS" dirty="0"/>
              <a:t>, </a:t>
            </a:r>
            <a:r>
              <a:rPr lang="sr-Latn-RS" dirty="0" err="1"/>
              <a:t>mild</a:t>
            </a:r>
            <a:r>
              <a:rPr lang="sr-Latn-RS" dirty="0"/>
              <a:t> </a:t>
            </a:r>
            <a:r>
              <a:rPr lang="sr-Latn-RS" dirty="0" err="1"/>
              <a:t>or</a:t>
            </a:r>
            <a:r>
              <a:rPr lang="sr-Latn-RS" dirty="0"/>
              <a:t> </a:t>
            </a:r>
            <a:r>
              <a:rPr lang="sr-Latn-RS" dirty="0" err="1"/>
              <a:t>moderate</a:t>
            </a:r>
            <a:r>
              <a:rPr lang="sr-Latn-RS" dirty="0"/>
              <a:t> </a:t>
            </a:r>
            <a:r>
              <a:rPr lang="sr-Latn-RS" dirty="0" err="1"/>
              <a:t>depressive</a:t>
            </a:r>
            <a:r>
              <a:rPr lang="sr-Latn-RS" dirty="0"/>
              <a:t> </a:t>
            </a:r>
            <a:r>
              <a:rPr lang="sr-Latn-RS" dirty="0" err="1"/>
              <a:t>episode</a:t>
            </a:r>
            <a:r>
              <a:rPr lang="sr-Latn-RS" dirty="0"/>
              <a:t>  </a:t>
            </a:r>
            <a:endParaRPr lang="en-US" dirty="0"/>
          </a:p>
          <a:p>
            <a:pPr>
              <a:lnSpc>
                <a:spcPct val="150000"/>
              </a:lnSpc>
              <a:buFont typeface="Arial" charset="0"/>
              <a:buChar char="•"/>
            </a:pPr>
            <a:r>
              <a:rPr lang="sr-Latn-RS" dirty="0"/>
              <a:t>F 31.4 </a:t>
            </a:r>
            <a:r>
              <a:rPr lang="en-US" dirty="0"/>
              <a:t>B</a:t>
            </a:r>
            <a:r>
              <a:rPr lang="sr-Latn-RS" dirty="0" err="1"/>
              <a:t>ipolar</a:t>
            </a:r>
            <a:r>
              <a:rPr lang="sr-Latn-RS" dirty="0"/>
              <a:t> </a:t>
            </a:r>
            <a:r>
              <a:rPr lang="en-US" dirty="0"/>
              <a:t>disorder</a:t>
            </a:r>
            <a:r>
              <a:rPr lang="sr-Latn-RS" dirty="0"/>
              <a:t>, severe </a:t>
            </a:r>
            <a:r>
              <a:rPr lang="sr-Latn-RS" dirty="0" err="1"/>
              <a:t>depressive</a:t>
            </a:r>
            <a:r>
              <a:rPr lang="sr-Latn-RS" dirty="0"/>
              <a:t> </a:t>
            </a:r>
            <a:r>
              <a:rPr lang="sr-Latn-RS" dirty="0" err="1"/>
              <a:t>episode</a:t>
            </a:r>
            <a:r>
              <a:rPr lang="sr-Latn-RS" dirty="0"/>
              <a:t> </a:t>
            </a:r>
            <a:r>
              <a:rPr lang="sr-Latn-RS" dirty="0" err="1"/>
              <a:t>without</a:t>
            </a:r>
            <a:r>
              <a:rPr lang="sr-Latn-RS" dirty="0"/>
              <a:t> </a:t>
            </a:r>
            <a:r>
              <a:rPr lang="sr-Latn-RS" dirty="0" err="1"/>
              <a:t>psychotic</a:t>
            </a:r>
            <a:r>
              <a:rPr lang="sr-Latn-RS" dirty="0"/>
              <a:t> </a:t>
            </a:r>
            <a:r>
              <a:rPr lang="sr-Latn-RS" dirty="0" err="1"/>
              <a:t>symptoms</a:t>
            </a:r>
            <a:r>
              <a:rPr lang="sr-Latn-RS" dirty="0"/>
              <a:t>  </a:t>
            </a:r>
            <a:endParaRPr lang="en-US" dirty="0"/>
          </a:p>
          <a:p>
            <a:pPr>
              <a:lnSpc>
                <a:spcPct val="150000"/>
              </a:lnSpc>
              <a:buFont typeface="Arial" charset="0"/>
              <a:buChar char="•"/>
            </a:pPr>
            <a:r>
              <a:rPr lang="sr-Latn-RS" dirty="0"/>
              <a:t>F 31. 5 </a:t>
            </a:r>
            <a:r>
              <a:rPr lang="en-US" dirty="0"/>
              <a:t>B</a:t>
            </a:r>
            <a:r>
              <a:rPr lang="sr-Latn-RS" dirty="0" err="1"/>
              <a:t>ipolar</a:t>
            </a:r>
            <a:r>
              <a:rPr lang="sr-Latn-RS" dirty="0"/>
              <a:t> </a:t>
            </a:r>
            <a:r>
              <a:rPr lang="en-US" dirty="0"/>
              <a:t>disorder. </a:t>
            </a:r>
            <a:r>
              <a:rPr lang="sr-Latn-RS" dirty="0"/>
              <a:t>severe </a:t>
            </a:r>
            <a:r>
              <a:rPr lang="sr-Latn-RS" dirty="0" err="1"/>
              <a:t>depressive</a:t>
            </a:r>
            <a:r>
              <a:rPr lang="sr-Latn-RS" dirty="0"/>
              <a:t> </a:t>
            </a:r>
            <a:r>
              <a:rPr lang="sr-Latn-RS" dirty="0" err="1"/>
              <a:t>episode</a:t>
            </a:r>
            <a:r>
              <a:rPr lang="sr-Latn-RS" dirty="0"/>
              <a:t> </a:t>
            </a:r>
            <a:r>
              <a:rPr lang="sr-Latn-RS" dirty="0" err="1"/>
              <a:t>with</a:t>
            </a:r>
            <a:r>
              <a:rPr lang="sr-Latn-RS" dirty="0"/>
              <a:t> </a:t>
            </a:r>
            <a:r>
              <a:rPr lang="sr-Latn-RS" dirty="0" err="1"/>
              <a:t>symptoms</a:t>
            </a:r>
            <a:r>
              <a:rPr lang="sr-Latn-RS" dirty="0"/>
              <a:t> </a:t>
            </a:r>
            <a:r>
              <a:rPr lang="sr-Latn-RS" dirty="0" err="1"/>
              <a:t>of</a:t>
            </a:r>
            <a:r>
              <a:rPr lang="sr-Latn-RS" dirty="0"/>
              <a:t> </a:t>
            </a:r>
            <a:r>
              <a:rPr lang="sr-Latn-RS" dirty="0" err="1"/>
              <a:t>psychosis</a:t>
            </a:r>
            <a:r>
              <a:rPr lang="sr-Latn-RS" dirty="0"/>
              <a:t>  </a:t>
            </a:r>
            <a:endParaRPr lang="en-US" dirty="0"/>
          </a:p>
          <a:p>
            <a:pPr>
              <a:lnSpc>
                <a:spcPct val="150000"/>
              </a:lnSpc>
              <a:buFont typeface="Arial" charset="0"/>
              <a:buChar char="•"/>
            </a:pPr>
            <a:r>
              <a:rPr lang="sr-Latn-RS" dirty="0"/>
              <a:t>F 31.6 </a:t>
            </a:r>
            <a:r>
              <a:rPr lang="en-US" dirty="0"/>
              <a:t>B</a:t>
            </a:r>
            <a:r>
              <a:rPr lang="sr-Latn-RS" dirty="0" err="1"/>
              <a:t>ipolar</a:t>
            </a:r>
            <a:r>
              <a:rPr lang="sr-Latn-RS" dirty="0"/>
              <a:t> </a:t>
            </a:r>
            <a:r>
              <a:rPr lang="en-US" dirty="0"/>
              <a:t>disorder</a:t>
            </a:r>
            <a:r>
              <a:rPr lang="sr-Latn-RS" dirty="0"/>
              <a:t>, </a:t>
            </a:r>
            <a:r>
              <a:rPr lang="sr-Latn-RS" dirty="0" err="1"/>
              <a:t>mixed</a:t>
            </a:r>
            <a:r>
              <a:rPr lang="sr-Latn-RS" dirty="0"/>
              <a:t> </a:t>
            </a:r>
            <a:r>
              <a:rPr lang="sr-Latn-RS" dirty="0" err="1"/>
              <a:t>episode</a:t>
            </a:r>
            <a:endParaRPr lang="en-US" dirty="0"/>
          </a:p>
          <a:p>
            <a:pPr>
              <a:lnSpc>
                <a:spcPct val="150000"/>
              </a:lnSpc>
              <a:buFont typeface="Arial" charset="0"/>
              <a:buChar char="•"/>
            </a:pPr>
            <a:r>
              <a:rPr lang="sr-Latn-RS" dirty="0"/>
              <a:t>F 31.7 </a:t>
            </a:r>
            <a:r>
              <a:rPr lang="en-US" dirty="0"/>
              <a:t>B</a:t>
            </a:r>
            <a:r>
              <a:rPr lang="sr-Latn-RS" dirty="0" err="1"/>
              <a:t>ipolar</a:t>
            </a:r>
            <a:r>
              <a:rPr lang="sr-Latn-RS" dirty="0"/>
              <a:t> </a:t>
            </a:r>
            <a:r>
              <a:rPr lang="en-US" dirty="0"/>
              <a:t>disorder</a:t>
            </a:r>
            <a:r>
              <a:rPr lang="sr-Latn-RS" dirty="0"/>
              <a:t>, in </a:t>
            </a:r>
            <a:r>
              <a:rPr lang="sr-Latn-RS" dirty="0" err="1"/>
              <a:t>remission</a:t>
            </a:r>
            <a:endParaRPr lang="en-US" dirty="0"/>
          </a:p>
          <a:p>
            <a:pPr>
              <a:lnSpc>
                <a:spcPct val="150000"/>
              </a:lnSpc>
              <a:buFont typeface="Arial" charset="0"/>
              <a:buChar char="•"/>
            </a:pPr>
            <a:r>
              <a:rPr lang="sr-Latn-RS" dirty="0"/>
              <a:t>F 31.8 </a:t>
            </a:r>
            <a:r>
              <a:rPr lang="sr-Latn-RS" dirty="0" err="1"/>
              <a:t>Other</a:t>
            </a:r>
            <a:r>
              <a:rPr lang="sr-Latn-RS" dirty="0"/>
              <a:t> </a:t>
            </a:r>
            <a:r>
              <a:rPr lang="en-US" dirty="0"/>
              <a:t>b</a:t>
            </a:r>
            <a:r>
              <a:rPr lang="sr-Latn-RS" dirty="0" err="1"/>
              <a:t>ipolar</a:t>
            </a:r>
            <a:r>
              <a:rPr lang="sr-Latn-RS" dirty="0"/>
              <a:t> </a:t>
            </a:r>
            <a:r>
              <a:rPr lang="en-US" dirty="0"/>
              <a:t>disorders</a:t>
            </a:r>
          </a:p>
          <a:p>
            <a:pPr>
              <a:lnSpc>
                <a:spcPct val="150000"/>
              </a:lnSpc>
              <a:buFont typeface="Arial" charset="0"/>
              <a:buChar char="•"/>
            </a:pPr>
            <a:r>
              <a:rPr lang="sr-Latn-RS" dirty="0"/>
              <a:t>F 31.9 </a:t>
            </a:r>
            <a:r>
              <a:rPr lang="en-US" dirty="0"/>
              <a:t>B</a:t>
            </a:r>
            <a:r>
              <a:rPr lang="sr-Latn-RS" dirty="0" err="1"/>
              <a:t>ipolar</a:t>
            </a:r>
            <a:r>
              <a:rPr lang="sr-Latn-RS" dirty="0"/>
              <a:t> </a:t>
            </a:r>
            <a:r>
              <a:rPr lang="en-US" dirty="0"/>
              <a:t>disorder</a:t>
            </a:r>
            <a:r>
              <a:rPr lang="sr-Latn-RS" dirty="0"/>
              <a:t>, </a:t>
            </a:r>
            <a:r>
              <a:rPr lang="sr-Latn-RS" dirty="0" err="1"/>
              <a:t>unspecified</a:t>
            </a:r>
            <a:endParaRPr lang="en-US" sz="2400" dirty="0"/>
          </a:p>
        </p:txBody>
      </p:sp>
    </p:spTree>
  </p:cSld>
  <p:clrMapOvr>
    <a:masterClrMapping/>
  </p:clrMapOvr>
  <p:transition advTm="57819"/>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3"/>
          <p:cNvSpPr txBox="1">
            <a:spLocks noChangeArrowheads="1"/>
          </p:cNvSpPr>
          <p:nvPr/>
        </p:nvSpPr>
        <p:spPr bwMode="auto">
          <a:xfrm>
            <a:off x="755650" y="1989137"/>
            <a:ext cx="7776790" cy="3046988"/>
          </a:xfrm>
          <a:prstGeom prst="rect">
            <a:avLst/>
          </a:prstGeom>
          <a:noFill/>
          <a:ln w="9525">
            <a:noFill/>
            <a:miter lim="800000"/>
            <a:headEnd/>
            <a:tailEnd/>
          </a:ln>
        </p:spPr>
        <p:txBody>
          <a:bodyPr wrap="square">
            <a:spAutoFit/>
          </a:bodyPr>
          <a:lstStyle/>
          <a:p>
            <a:pPr eaLnBrk="1" hangingPunct="1">
              <a:spcBef>
                <a:spcPct val="50000"/>
              </a:spcBef>
              <a:buFontTx/>
              <a:buChar char="•"/>
            </a:pPr>
            <a:r>
              <a:rPr lang="en-US" sz="2400" dirty="0"/>
              <a:t>Manic and depressive phases alternate:</a:t>
            </a:r>
            <a:r>
              <a:rPr lang="en-US" sz="2400" b="1" dirty="0"/>
              <a:t> alternating type, circular type, double form type, intermittent mania, intermittent depression.  </a:t>
            </a:r>
          </a:p>
          <a:p>
            <a:pPr eaLnBrk="1" hangingPunct="1">
              <a:spcBef>
                <a:spcPct val="50000"/>
              </a:spcBef>
              <a:buFontTx/>
              <a:buChar char="•"/>
            </a:pPr>
            <a:r>
              <a:rPr lang="en-US" sz="2400" dirty="0"/>
              <a:t>Damage to emotions dominates, resulting in damage to other psychological functions.  </a:t>
            </a:r>
          </a:p>
          <a:p>
            <a:pPr eaLnBrk="1" hangingPunct="1">
              <a:spcBef>
                <a:spcPct val="50000"/>
              </a:spcBef>
              <a:buFontTx/>
              <a:buChar char="•"/>
            </a:pPr>
            <a:r>
              <a:rPr lang="en-US" sz="2400" dirty="0"/>
              <a:t>The disease is endogenous, </a:t>
            </a:r>
            <a:r>
              <a:rPr lang="sr-Latn-RS" sz="2400" dirty="0" err="1"/>
              <a:t>and</a:t>
            </a:r>
            <a:r>
              <a:rPr lang="sr-Latn-RS" sz="2400" dirty="0"/>
              <a:t> </a:t>
            </a:r>
            <a:r>
              <a:rPr lang="en-US" sz="2400" dirty="0"/>
              <a:t>the hereditary factor is highly emphasized.</a:t>
            </a:r>
            <a:endParaRPr lang="fr-FR" sz="2400" dirty="0">
              <a:latin typeface="Times New Roman" pitchFamily="18" charset="0"/>
            </a:endParaRPr>
          </a:p>
        </p:txBody>
      </p:sp>
      <p:sp>
        <p:nvSpPr>
          <p:cNvPr id="25605" name="Rectangle 5"/>
          <p:cNvSpPr>
            <a:spLocks noGrp="1" noChangeArrowheads="1"/>
          </p:cNvSpPr>
          <p:nvPr>
            <p:ph type="title" idx="4294967295"/>
          </p:nvPr>
        </p:nvSpPr>
        <p:spPr>
          <a:xfrm>
            <a:off x="0" y="309563"/>
            <a:ext cx="9144000" cy="1060450"/>
          </a:xfrm>
        </p:spPr>
        <p:txBody>
          <a:bodyPr rtlCol="0" anchorCtr="1">
            <a:normAutofit/>
          </a:bodyPr>
          <a:lstStyle/>
          <a:p>
            <a:pPr eaLnBrk="1" fontAlgn="auto" hangingPunct="1">
              <a:spcAft>
                <a:spcPts val="0"/>
              </a:spcAft>
              <a:defRPr/>
            </a:pPr>
            <a:r>
              <a:rPr lang="en-US" sz="3200" b="1" dirty="0"/>
              <a:t>Bipolar disorder</a:t>
            </a:r>
            <a:endParaRPr lang="ru-RU" sz="3200" b="1" dirty="0">
              <a:cs typeface="Arial" pitchFamily="34" charset="0"/>
            </a:endParaRPr>
          </a:p>
        </p:txBody>
      </p:sp>
    </p:spTree>
  </p:cSld>
  <p:clrMapOvr>
    <a:masterClrMapping/>
  </p:clrMapOvr>
  <p:transition advTm="32929"/>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3"/>
          <p:cNvSpPr txBox="1">
            <a:spLocks noChangeArrowheads="1"/>
          </p:cNvSpPr>
          <p:nvPr/>
        </p:nvSpPr>
        <p:spPr bwMode="auto">
          <a:xfrm>
            <a:off x="827088" y="1628775"/>
            <a:ext cx="7921625" cy="3816429"/>
          </a:xfrm>
          <a:prstGeom prst="rect">
            <a:avLst/>
          </a:prstGeom>
          <a:noFill/>
          <a:ln w="9525">
            <a:noFill/>
            <a:miter lim="800000"/>
            <a:headEnd/>
            <a:tailEnd/>
          </a:ln>
        </p:spPr>
        <p:txBody>
          <a:bodyPr>
            <a:spAutoFit/>
          </a:bodyPr>
          <a:lstStyle/>
          <a:p>
            <a:pPr eaLnBrk="1" hangingPunct="1">
              <a:spcBef>
                <a:spcPct val="50000"/>
              </a:spcBef>
              <a:buFontTx/>
              <a:buChar char="•"/>
            </a:pPr>
            <a:r>
              <a:rPr lang="sr-Latn-RS" sz="2200" b="1" dirty="0" err="1"/>
              <a:t>Genetics</a:t>
            </a:r>
            <a:r>
              <a:rPr lang="sr-Latn-RS" sz="2200" dirty="0"/>
              <a:t> - 60-80% </a:t>
            </a:r>
            <a:r>
              <a:rPr lang="sr-Latn-RS" sz="2200" dirty="0" err="1"/>
              <a:t>of</a:t>
            </a:r>
            <a:r>
              <a:rPr lang="sr-Latn-RS" sz="2200" dirty="0"/>
              <a:t> </a:t>
            </a:r>
            <a:r>
              <a:rPr lang="sr-Latn-RS" sz="2200" dirty="0" err="1"/>
              <a:t>patients</a:t>
            </a:r>
            <a:r>
              <a:rPr lang="sr-Latn-RS" sz="2200" dirty="0"/>
              <a:t> </a:t>
            </a:r>
            <a:r>
              <a:rPr lang="sr-Latn-RS" sz="2200" dirty="0" err="1"/>
              <a:t>have</a:t>
            </a:r>
            <a:r>
              <a:rPr lang="sr-Latn-RS" sz="2200" dirty="0"/>
              <a:t> a </a:t>
            </a:r>
            <a:r>
              <a:rPr lang="sr-Latn-RS" sz="2200" dirty="0" err="1"/>
              <a:t>hereditary</a:t>
            </a:r>
            <a:r>
              <a:rPr lang="sr-Latn-RS" sz="2200" dirty="0"/>
              <a:t> </a:t>
            </a:r>
            <a:r>
              <a:rPr lang="sr-Latn-RS" sz="2200" dirty="0" err="1"/>
              <a:t>predisposition</a:t>
            </a:r>
            <a:r>
              <a:rPr lang="sr-Latn-RS" sz="2200" dirty="0"/>
              <a:t>.</a:t>
            </a:r>
            <a:endParaRPr lang="en-US" sz="2200" dirty="0"/>
          </a:p>
          <a:p>
            <a:pPr eaLnBrk="1" hangingPunct="1">
              <a:spcBef>
                <a:spcPct val="50000"/>
              </a:spcBef>
              <a:buFontTx/>
              <a:buChar char="•"/>
            </a:pPr>
            <a:r>
              <a:rPr lang="sr-Latn-RS" sz="2200" b="1" dirty="0" err="1"/>
              <a:t>Premorbid</a:t>
            </a:r>
            <a:r>
              <a:rPr lang="sr-Latn-RS" sz="2200" b="1" dirty="0"/>
              <a:t> </a:t>
            </a:r>
            <a:r>
              <a:rPr lang="sr-Latn-RS" sz="2200" b="1" dirty="0" err="1"/>
              <a:t>structure</a:t>
            </a:r>
            <a:r>
              <a:rPr lang="sr-Latn-RS" sz="2200" b="1" dirty="0"/>
              <a:t> </a:t>
            </a:r>
            <a:r>
              <a:rPr lang="sr-Latn-RS" sz="2200" dirty="0"/>
              <a:t>- </a:t>
            </a:r>
            <a:r>
              <a:rPr lang="sr-Latn-RS" sz="2200" dirty="0" err="1"/>
              <a:t>cyclothymic</a:t>
            </a:r>
            <a:r>
              <a:rPr lang="sr-Latn-RS" sz="2200" dirty="0"/>
              <a:t> </a:t>
            </a:r>
            <a:r>
              <a:rPr lang="sr-Latn-RS" sz="2200" dirty="0" err="1"/>
              <a:t>personality</a:t>
            </a:r>
            <a:r>
              <a:rPr lang="sr-Latn-RS" sz="2200" dirty="0"/>
              <a:t> </a:t>
            </a:r>
            <a:r>
              <a:rPr lang="sr-Latn-RS" sz="2200" dirty="0" err="1"/>
              <a:t>structure</a:t>
            </a:r>
            <a:r>
              <a:rPr lang="sr-Latn-RS" sz="2200" dirty="0"/>
              <a:t>, </a:t>
            </a:r>
            <a:r>
              <a:rPr lang="sr-Latn-RS" sz="2200" dirty="0" err="1"/>
              <a:t>extroversion</a:t>
            </a:r>
            <a:r>
              <a:rPr lang="sr-Latn-RS" sz="2200" dirty="0"/>
              <a:t>, </a:t>
            </a:r>
            <a:r>
              <a:rPr lang="sr-Latn-RS" sz="2200" dirty="0" err="1"/>
              <a:t>sociable</a:t>
            </a:r>
            <a:r>
              <a:rPr lang="sr-Latn-RS" sz="2200" dirty="0"/>
              <a:t>.  </a:t>
            </a:r>
            <a:endParaRPr lang="en-US" sz="2200" dirty="0"/>
          </a:p>
          <a:p>
            <a:pPr eaLnBrk="1" hangingPunct="1">
              <a:spcBef>
                <a:spcPct val="50000"/>
              </a:spcBef>
              <a:buFontTx/>
              <a:buChar char="•"/>
            </a:pPr>
            <a:r>
              <a:rPr lang="sr-Latn-RS" sz="2200" b="1" dirty="0" err="1"/>
              <a:t>Constitution</a:t>
            </a:r>
            <a:r>
              <a:rPr lang="sr-Latn-RS" sz="2200" dirty="0"/>
              <a:t> - </a:t>
            </a:r>
            <a:r>
              <a:rPr lang="sr-Latn-RS" sz="2200" dirty="0" err="1"/>
              <a:t>picnic</a:t>
            </a:r>
            <a:r>
              <a:rPr lang="sr-Latn-RS" sz="2200" dirty="0"/>
              <a:t> </a:t>
            </a:r>
            <a:r>
              <a:rPr lang="sr-Latn-RS" sz="2200" dirty="0" err="1"/>
              <a:t>constitution</a:t>
            </a:r>
            <a:r>
              <a:rPr lang="sr-Latn-RS" sz="2200" dirty="0"/>
              <a:t>.  </a:t>
            </a:r>
            <a:endParaRPr lang="en-US" sz="2200" dirty="0"/>
          </a:p>
          <a:p>
            <a:pPr eaLnBrk="1" hangingPunct="1">
              <a:spcBef>
                <a:spcPct val="50000"/>
              </a:spcBef>
              <a:buFontTx/>
              <a:buChar char="•"/>
            </a:pPr>
            <a:r>
              <a:rPr lang="sr-Latn-RS" sz="2200" b="1" dirty="0" err="1"/>
              <a:t>Biochemical</a:t>
            </a:r>
            <a:r>
              <a:rPr lang="sr-Latn-RS" sz="2200" b="1" dirty="0"/>
              <a:t> </a:t>
            </a:r>
            <a:r>
              <a:rPr lang="sr-Latn-RS" sz="2200" b="1" dirty="0" err="1"/>
              <a:t>theories</a:t>
            </a:r>
            <a:r>
              <a:rPr lang="sr-Latn-RS" sz="2200" b="1" dirty="0"/>
              <a:t> </a:t>
            </a:r>
            <a:r>
              <a:rPr lang="sr-Latn-RS" sz="2200" dirty="0" err="1"/>
              <a:t>of</a:t>
            </a:r>
            <a:r>
              <a:rPr lang="sr-Latn-RS" sz="2200" dirty="0"/>
              <a:t> </a:t>
            </a:r>
            <a:r>
              <a:rPr lang="sr-Latn-RS" sz="2200" dirty="0" err="1"/>
              <a:t>the</a:t>
            </a:r>
            <a:r>
              <a:rPr lang="sr-Latn-RS" sz="2200" dirty="0"/>
              <a:t> </a:t>
            </a:r>
            <a:r>
              <a:rPr lang="sr-Latn-RS" sz="2200" dirty="0" err="1"/>
              <a:t>origin</a:t>
            </a:r>
            <a:r>
              <a:rPr lang="sr-Latn-RS" sz="2200" dirty="0"/>
              <a:t> </a:t>
            </a:r>
            <a:r>
              <a:rPr lang="sr-Latn-RS" sz="2200" dirty="0" err="1"/>
              <a:t>of</a:t>
            </a:r>
            <a:r>
              <a:rPr lang="sr-Latn-RS" sz="2200" dirty="0"/>
              <a:t> </a:t>
            </a:r>
            <a:r>
              <a:rPr lang="sr-Latn-RS" sz="2200" dirty="0" err="1"/>
              <a:t>bipolar</a:t>
            </a:r>
            <a:r>
              <a:rPr lang="sr-Latn-RS" sz="2200" dirty="0"/>
              <a:t> </a:t>
            </a:r>
            <a:r>
              <a:rPr lang="sr-Latn-RS" sz="2200" dirty="0" err="1"/>
              <a:t>disorder</a:t>
            </a:r>
            <a:r>
              <a:rPr lang="sr-Latn-RS" sz="2200" dirty="0"/>
              <a:t> - </a:t>
            </a:r>
            <a:r>
              <a:rPr lang="sr-Latn-RS" sz="2200" dirty="0" err="1"/>
              <a:t>the</a:t>
            </a:r>
            <a:r>
              <a:rPr lang="sr-Latn-RS" sz="2200" dirty="0"/>
              <a:t> role </a:t>
            </a:r>
            <a:r>
              <a:rPr lang="sr-Latn-RS" sz="2200" dirty="0" err="1"/>
              <a:t>of</a:t>
            </a:r>
            <a:r>
              <a:rPr lang="sr-Latn-RS" sz="2200" dirty="0"/>
              <a:t> </a:t>
            </a:r>
            <a:r>
              <a:rPr lang="sr-Latn-RS" sz="2200" dirty="0" err="1"/>
              <a:t>noradrenaline</a:t>
            </a:r>
            <a:r>
              <a:rPr lang="sr-Latn-RS" sz="2200" dirty="0"/>
              <a:t>, </a:t>
            </a:r>
            <a:r>
              <a:rPr lang="sr-Latn-RS" sz="2200" dirty="0" err="1"/>
              <a:t>serotonin</a:t>
            </a:r>
            <a:r>
              <a:rPr lang="sr-Latn-RS" sz="2200" dirty="0"/>
              <a:t>, </a:t>
            </a:r>
            <a:r>
              <a:rPr lang="en-US" sz="2200" dirty="0"/>
              <a:t>and </a:t>
            </a:r>
            <a:r>
              <a:rPr lang="sr-Latn-RS" sz="2200" dirty="0" err="1"/>
              <a:t>dopamine</a:t>
            </a:r>
            <a:r>
              <a:rPr lang="sr-Latn-RS" sz="2200" dirty="0"/>
              <a:t>.  </a:t>
            </a:r>
            <a:endParaRPr lang="en-US" sz="2200" dirty="0"/>
          </a:p>
          <a:p>
            <a:pPr eaLnBrk="1" hangingPunct="1">
              <a:spcBef>
                <a:spcPct val="50000"/>
              </a:spcBef>
              <a:buFontTx/>
              <a:buChar char="•"/>
            </a:pPr>
            <a:r>
              <a:rPr lang="sr-Latn-RS" sz="2200" b="1" dirty="0" err="1"/>
              <a:t>Recent</a:t>
            </a:r>
            <a:r>
              <a:rPr lang="sr-Latn-RS" sz="2200" b="1" dirty="0"/>
              <a:t> </a:t>
            </a:r>
            <a:r>
              <a:rPr lang="sr-Latn-RS" sz="2200" b="1" dirty="0" err="1"/>
              <a:t>findings</a:t>
            </a:r>
            <a:r>
              <a:rPr lang="sr-Latn-RS" sz="2200" b="1" dirty="0"/>
              <a:t> </a:t>
            </a:r>
            <a:r>
              <a:rPr lang="sr-Latn-RS" sz="2200" dirty="0"/>
              <a:t>- role </a:t>
            </a:r>
            <a:r>
              <a:rPr lang="sr-Latn-RS" sz="2200" dirty="0" err="1"/>
              <a:t>of</a:t>
            </a:r>
            <a:r>
              <a:rPr lang="sr-Latn-RS" sz="2200" dirty="0"/>
              <a:t> </a:t>
            </a:r>
            <a:r>
              <a:rPr lang="sr-Latn-RS" sz="2200" dirty="0" err="1"/>
              <a:t>mitochondria</a:t>
            </a:r>
            <a:r>
              <a:rPr lang="sr-Latn-RS" sz="2200" dirty="0"/>
              <a:t>, 30% </a:t>
            </a:r>
            <a:r>
              <a:rPr lang="sr-Latn-RS" sz="2200" dirty="0" err="1"/>
              <a:t>of</a:t>
            </a:r>
            <a:r>
              <a:rPr lang="sr-Latn-RS" sz="2200" dirty="0"/>
              <a:t> </a:t>
            </a:r>
            <a:r>
              <a:rPr lang="sr-Latn-RS" sz="2200" dirty="0" err="1"/>
              <a:t>neurons</a:t>
            </a:r>
            <a:r>
              <a:rPr lang="sr-Latn-RS" sz="2200" dirty="0"/>
              <a:t> </a:t>
            </a:r>
            <a:r>
              <a:rPr lang="sr-Latn-RS" sz="2200" dirty="0" err="1"/>
              <a:t>with</a:t>
            </a:r>
            <a:r>
              <a:rPr lang="sr-Latn-RS" sz="2200" dirty="0"/>
              <a:t> </a:t>
            </a:r>
            <a:r>
              <a:rPr lang="sr-Latn-RS" sz="2200" dirty="0" err="1"/>
              <a:t>enhanced</a:t>
            </a:r>
            <a:r>
              <a:rPr lang="sr-Latn-RS" sz="2200" dirty="0"/>
              <a:t> </a:t>
            </a:r>
            <a:r>
              <a:rPr lang="sr-Latn-RS" sz="2200" dirty="0" err="1"/>
              <a:t>signaling</a:t>
            </a:r>
            <a:r>
              <a:rPr lang="sr-Latn-RS" sz="2200" dirty="0"/>
              <a:t>, </a:t>
            </a:r>
            <a:r>
              <a:rPr lang="sr-Latn-RS" sz="2200" dirty="0" err="1"/>
              <a:t>chromosomes</a:t>
            </a:r>
            <a:r>
              <a:rPr lang="sr-Latn-RS" sz="2200" dirty="0"/>
              <a:t> 1, 6, 8, 12, </a:t>
            </a:r>
            <a:r>
              <a:rPr lang="sr-Latn-RS" sz="2200" dirty="0" err="1"/>
              <a:t>and</a:t>
            </a:r>
            <a:r>
              <a:rPr lang="sr-Latn-RS" sz="2200" dirty="0"/>
              <a:t> 22.</a:t>
            </a:r>
            <a:endParaRPr lang="fr-FR" sz="2200" dirty="0"/>
          </a:p>
        </p:txBody>
      </p:sp>
      <p:sp>
        <p:nvSpPr>
          <p:cNvPr id="27653" name="Rectangle 5"/>
          <p:cNvSpPr>
            <a:spLocks noGrp="1" noChangeArrowheads="1"/>
          </p:cNvSpPr>
          <p:nvPr>
            <p:ph type="title" idx="4294967295"/>
          </p:nvPr>
        </p:nvSpPr>
        <p:spPr>
          <a:xfrm>
            <a:off x="0" y="0"/>
            <a:ext cx="7772400" cy="1143000"/>
          </a:xfrm>
        </p:spPr>
        <p:txBody>
          <a:bodyPr rtlCol="0" anchorCtr="1">
            <a:normAutofit fontScale="90000"/>
          </a:bodyPr>
          <a:lstStyle/>
          <a:p>
            <a:pPr eaLnBrk="1" fontAlgn="auto" hangingPunct="1">
              <a:spcAft>
                <a:spcPts val="0"/>
              </a:spcAft>
              <a:defRPr/>
            </a:pPr>
            <a:br>
              <a:rPr lang="hr-HR" sz="2800" dirty="0">
                <a:solidFill>
                  <a:srgbClr val="EAEAEA"/>
                </a:solidFill>
              </a:rPr>
            </a:br>
            <a:br>
              <a:rPr lang="hr-HR" sz="2800" dirty="0">
                <a:solidFill>
                  <a:srgbClr val="EAEAEA"/>
                </a:solidFill>
              </a:rPr>
            </a:br>
            <a:r>
              <a:rPr lang="hr-HR" sz="2800" dirty="0">
                <a:solidFill>
                  <a:srgbClr val="EAEAEA"/>
                </a:solidFill>
              </a:rPr>
              <a:t> </a:t>
            </a:r>
            <a:r>
              <a:rPr lang="en-US" sz="2800" b="1" dirty="0"/>
              <a:t>Bipolar disorder</a:t>
            </a:r>
            <a:br>
              <a:rPr lang="en-US" sz="2800" b="1" dirty="0"/>
            </a:br>
            <a:r>
              <a:rPr lang="en-US" sz="2800" b="1" dirty="0"/>
              <a:t>ETIOPATOGENESIS</a:t>
            </a:r>
            <a:endParaRPr lang="es-ES" sz="2800" b="1" dirty="0"/>
          </a:p>
        </p:txBody>
      </p:sp>
    </p:spTree>
  </p:cSld>
  <p:clrMapOvr>
    <a:masterClrMapping/>
  </p:clrMapOvr>
  <p:transition advTm="34279"/>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3"/>
          <p:cNvSpPr txBox="1">
            <a:spLocks noChangeArrowheads="1"/>
          </p:cNvSpPr>
          <p:nvPr/>
        </p:nvSpPr>
        <p:spPr bwMode="auto">
          <a:xfrm>
            <a:off x="755848" y="2348879"/>
            <a:ext cx="7919840" cy="3647152"/>
          </a:xfrm>
          <a:prstGeom prst="rect">
            <a:avLst/>
          </a:prstGeom>
          <a:noFill/>
          <a:ln w="9525">
            <a:noFill/>
            <a:miter lim="800000"/>
            <a:headEnd/>
            <a:tailEnd/>
          </a:ln>
        </p:spPr>
        <p:txBody>
          <a:bodyPr wrap="square">
            <a:spAutoFit/>
          </a:bodyPr>
          <a:lstStyle/>
          <a:p>
            <a:pPr eaLnBrk="1" hangingPunct="1">
              <a:spcBef>
                <a:spcPct val="50000"/>
              </a:spcBef>
            </a:pPr>
            <a:endParaRPr lang="en-US" sz="2200" dirty="0"/>
          </a:p>
          <a:p>
            <a:pPr eaLnBrk="1" hangingPunct="1">
              <a:spcBef>
                <a:spcPct val="50000"/>
              </a:spcBef>
              <a:buFont typeface="Wingdings" pitchFamily="2" charset="2"/>
              <a:buChar char="q"/>
            </a:pPr>
            <a:r>
              <a:rPr lang="en-US" sz="2200" dirty="0"/>
              <a:t>EMOTIONS: elevation of mood (hyperthymia), euphoria, through delight and exaltation to the level of ecstasy, transformation to anger and rage is possible.  </a:t>
            </a:r>
          </a:p>
          <a:p>
            <a:pPr eaLnBrk="1" hangingPunct="1">
              <a:spcBef>
                <a:spcPct val="50000"/>
              </a:spcBef>
              <a:buFont typeface="Wingdings" pitchFamily="2" charset="2"/>
              <a:buChar char="q"/>
            </a:pPr>
            <a:r>
              <a:rPr lang="en-US" sz="2200" dirty="0"/>
              <a:t>THOUGHT: disorder in form and content, the accelerated flow of thought, torrents of ideas, "</a:t>
            </a:r>
            <a:r>
              <a:rPr lang="en-US" sz="2200" dirty="0" err="1"/>
              <a:t>fuga</a:t>
            </a:r>
            <a:r>
              <a:rPr lang="en-US" sz="2200" dirty="0"/>
              <a:t> </a:t>
            </a:r>
            <a:r>
              <a:rPr lang="en-US" sz="2200" dirty="0" err="1"/>
              <a:t>idearum</a:t>
            </a:r>
            <a:r>
              <a:rPr lang="en-US" sz="2200" dirty="0"/>
              <a:t>", different from schizophrenic, disorder in content is not the rule, mild expansive crazy ideas.  </a:t>
            </a:r>
          </a:p>
          <a:p>
            <a:pPr eaLnBrk="1" hangingPunct="1">
              <a:spcBef>
                <a:spcPct val="50000"/>
              </a:spcBef>
              <a:buFont typeface="Wingdings" pitchFamily="2" charset="2"/>
              <a:buChar char="q"/>
            </a:pPr>
            <a:r>
              <a:rPr lang="en-US" sz="2200" dirty="0"/>
              <a:t>ATTENTION: increased vigilance, weakened tenacity.</a:t>
            </a:r>
            <a:endParaRPr lang="fr-FR" sz="2200" dirty="0">
              <a:latin typeface="Times New Roman" pitchFamily="18" charset="0"/>
            </a:endParaRPr>
          </a:p>
        </p:txBody>
      </p:sp>
      <p:sp>
        <p:nvSpPr>
          <p:cNvPr id="28677" name="Rectangle 5"/>
          <p:cNvSpPr>
            <a:spLocks noGrp="1" noChangeArrowheads="1"/>
          </p:cNvSpPr>
          <p:nvPr>
            <p:ph type="title" idx="4294967295"/>
          </p:nvPr>
        </p:nvSpPr>
        <p:spPr>
          <a:xfrm>
            <a:off x="539552" y="476672"/>
            <a:ext cx="7848600" cy="1872208"/>
          </a:xfrm>
        </p:spPr>
        <p:txBody>
          <a:bodyPr rtlCol="0" anchorCtr="1">
            <a:normAutofit fontScale="90000"/>
          </a:bodyPr>
          <a:lstStyle/>
          <a:p>
            <a:pPr eaLnBrk="1" fontAlgn="auto" hangingPunct="1">
              <a:spcAft>
                <a:spcPts val="0"/>
              </a:spcAft>
              <a:defRPr/>
            </a:pPr>
            <a:br>
              <a:rPr lang="hr-HR" sz="2800" dirty="0">
                <a:solidFill>
                  <a:srgbClr val="EAEAEA"/>
                </a:solidFill>
              </a:rPr>
            </a:br>
            <a:r>
              <a:rPr lang="hr-HR" sz="2800" dirty="0">
                <a:solidFill>
                  <a:srgbClr val="EAEAEA"/>
                </a:solidFill>
              </a:rPr>
              <a:t> </a:t>
            </a:r>
            <a:r>
              <a:rPr lang="en-US" sz="2800" b="1" dirty="0"/>
              <a:t>Bipolar disorder</a:t>
            </a:r>
            <a:br>
              <a:rPr lang="en-US" sz="2800" b="1" dirty="0"/>
            </a:br>
            <a:br>
              <a:rPr lang="en-US" sz="2800" b="1" dirty="0"/>
            </a:br>
            <a:r>
              <a:rPr lang="en-US" sz="2800" b="1" dirty="0"/>
              <a:t>CLINICAL PRESENTATION</a:t>
            </a:r>
            <a:br>
              <a:rPr lang="en-US" sz="2800" b="1" dirty="0"/>
            </a:br>
            <a:r>
              <a:rPr lang="en-US" sz="2800" b="1" dirty="0"/>
              <a:t>MANIA  </a:t>
            </a:r>
            <a:br>
              <a:rPr lang="en-US" sz="2800" dirty="0"/>
            </a:br>
            <a:endParaRPr lang="es-ES" sz="2800" b="1" dirty="0"/>
          </a:p>
        </p:txBody>
      </p:sp>
    </p:spTree>
  </p:cSld>
  <p:clrMapOvr>
    <a:masterClrMapping/>
  </p:clrMapOvr>
  <p:transition advTm="3139"/>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3"/>
          <p:cNvSpPr txBox="1">
            <a:spLocks noChangeArrowheads="1"/>
          </p:cNvSpPr>
          <p:nvPr/>
        </p:nvSpPr>
        <p:spPr bwMode="auto">
          <a:xfrm>
            <a:off x="611560" y="2276872"/>
            <a:ext cx="8065145" cy="3785652"/>
          </a:xfrm>
          <a:prstGeom prst="rect">
            <a:avLst/>
          </a:prstGeom>
          <a:noFill/>
          <a:ln w="9525">
            <a:noFill/>
            <a:miter lim="800000"/>
            <a:headEnd/>
            <a:tailEnd/>
          </a:ln>
        </p:spPr>
        <p:txBody>
          <a:bodyPr wrap="square">
            <a:spAutoFit/>
          </a:bodyPr>
          <a:lstStyle/>
          <a:p>
            <a:pPr eaLnBrk="1" hangingPunct="1">
              <a:spcBef>
                <a:spcPct val="50000"/>
              </a:spcBef>
              <a:buFont typeface="Wingdings" pitchFamily="2" charset="2"/>
              <a:buChar char="q"/>
            </a:pPr>
            <a:r>
              <a:rPr lang="en-US" sz="2000" dirty="0"/>
              <a:t>INSTICTS: all vital functions are enhanced and accelerated, increased drive to eat (due to excessive mobility they usually lose weight), increased sexual drive (unpleasant and tasteless in their sexuality), mindless spending of money, and gambling.  </a:t>
            </a:r>
          </a:p>
          <a:p>
            <a:pPr eaLnBrk="1" hangingPunct="1">
              <a:spcBef>
                <a:spcPct val="50000"/>
              </a:spcBef>
              <a:buFont typeface="Wingdings" pitchFamily="2" charset="2"/>
              <a:buChar char="q"/>
            </a:pPr>
            <a:endParaRPr lang="en-US" sz="2000" dirty="0"/>
          </a:p>
          <a:p>
            <a:pPr eaLnBrk="1" hangingPunct="1">
              <a:spcBef>
                <a:spcPct val="50000"/>
              </a:spcBef>
              <a:buFont typeface="Wingdings" pitchFamily="2" charset="2"/>
              <a:buChar char="q"/>
            </a:pPr>
            <a:r>
              <a:rPr lang="en-US" sz="2000" dirty="0"/>
              <a:t>WILLNESS: full of plans and actions, they do not finish any of the actions they start.  </a:t>
            </a:r>
          </a:p>
          <a:p>
            <a:pPr eaLnBrk="1" hangingPunct="1">
              <a:spcBef>
                <a:spcPct val="50000"/>
              </a:spcBef>
              <a:buFont typeface="Wingdings" pitchFamily="2" charset="2"/>
              <a:buChar char="q"/>
            </a:pPr>
            <a:endParaRPr lang="en-US" sz="2000" dirty="0"/>
          </a:p>
          <a:p>
            <a:pPr eaLnBrk="1" hangingPunct="1">
              <a:spcBef>
                <a:spcPct val="50000"/>
              </a:spcBef>
              <a:buFont typeface="Wingdings" pitchFamily="2" charset="2"/>
              <a:buChar char="q"/>
            </a:pPr>
            <a:r>
              <a:rPr lang="en-US" sz="2000" dirty="0"/>
              <a:t>PERCEPTION, MEMORY, INTELLIGENCE: hallucinations are rare, and memory and intelligence are not impaired.</a:t>
            </a:r>
            <a:endParaRPr lang="fr-FR" sz="2000" dirty="0">
              <a:solidFill>
                <a:srgbClr val="FF0000"/>
              </a:solidFill>
              <a:latin typeface="Times New Roman" pitchFamily="18" charset="0"/>
            </a:endParaRPr>
          </a:p>
        </p:txBody>
      </p:sp>
      <p:sp>
        <p:nvSpPr>
          <p:cNvPr id="29701" name="Rectangle 5"/>
          <p:cNvSpPr>
            <a:spLocks noGrp="1" noChangeArrowheads="1"/>
          </p:cNvSpPr>
          <p:nvPr>
            <p:ph type="title" idx="4294967295"/>
          </p:nvPr>
        </p:nvSpPr>
        <p:spPr>
          <a:xfrm>
            <a:off x="0" y="309563"/>
            <a:ext cx="9036496" cy="1060450"/>
          </a:xfrm>
        </p:spPr>
        <p:txBody>
          <a:bodyPr rtlCol="0" anchorCtr="1">
            <a:normAutofit fontScale="90000"/>
          </a:bodyPr>
          <a:lstStyle/>
          <a:p>
            <a:pPr eaLnBrk="1" fontAlgn="auto" hangingPunct="1">
              <a:spcAft>
                <a:spcPts val="0"/>
              </a:spcAft>
              <a:defRPr/>
            </a:pPr>
            <a:br>
              <a:rPr lang="hr-HR" sz="2800" dirty="0">
                <a:solidFill>
                  <a:srgbClr val="EAEAEA"/>
                </a:solidFill>
              </a:rPr>
            </a:br>
            <a:r>
              <a:rPr lang="hr-HR" sz="2800" dirty="0">
                <a:solidFill>
                  <a:srgbClr val="EAEAEA"/>
                </a:solidFill>
              </a:rPr>
              <a:t> </a:t>
            </a:r>
            <a:r>
              <a:rPr lang="en-US" sz="2800" b="1" dirty="0"/>
              <a:t>Bipolar disorder</a:t>
            </a:r>
            <a:br>
              <a:rPr lang="en-US" sz="2800" b="1" dirty="0"/>
            </a:br>
            <a:br>
              <a:rPr lang="en-US" sz="2800" b="1" dirty="0"/>
            </a:br>
            <a:r>
              <a:rPr lang="en-US" sz="2800" b="1" dirty="0"/>
              <a:t>CLINICAL PRESENTATION</a:t>
            </a:r>
            <a:br>
              <a:rPr lang="en-US" sz="2800" b="1" dirty="0"/>
            </a:br>
            <a:r>
              <a:rPr lang="en-US" sz="2800" b="1" dirty="0"/>
              <a:t>MANIA  </a:t>
            </a:r>
            <a:br>
              <a:rPr lang="en-US" sz="2800" dirty="0"/>
            </a:br>
            <a:endParaRPr lang="es-ES" sz="2800" b="1" dirty="0"/>
          </a:p>
        </p:txBody>
      </p:sp>
    </p:spTree>
  </p:cSld>
  <p:clrMapOvr>
    <a:masterClrMapping/>
  </p:clrMapOvr>
  <p:transition advTm="64449"/>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3"/>
          <p:cNvSpPr txBox="1">
            <a:spLocks noChangeArrowheads="1"/>
          </p:cNvSpPr>
          <p:nvPr/>
        </p:nvSpPr>
        <p:spPr bwMode="auto">
          <a:xfrm>
            <a:off x="755576" y="3212976"/>
            <a:ext cx="7921625" cy="2492990"/>
          </a:xfrm>
          <a:prstGeom prst="rect">
            <a:avLst/>
          </a:prstGeom>
          <a:noFill/>
          <a:ln w="9525">
            <a:noFill/>
            <a:miter lim="800000"/>
            <a:headEnd/>
            <a:tailEnd/>
          </a:ln>
        </p:spPr>
        <p:txBody>
          <a:bodyPr>
            <a:spAutoFit/>
          </a:bodyPr>
          <a:lstStyle/>
          <a:p>
            <a:pPr eaLnBrk="1" hangingPunct="1">
              <a:spcBef>
                <a:spcPct val="50000"/>
              </a:spcBef>
              <a:buFont typeface="Wingdings" pitchFamily="2" charset="2"/>
              <a:buChar char="q"/>
            </a:pPr>
            <a:r>
              <a:rPr lang="en-US" sz="2400" dirty="0"/>
              <a:t>CONSCIOUSNESS: not impaired except in the severe form of delirious mania.  </a:t>
            </a:r>
          </a:p>
          <a:p>
            <a:pPr eaLnBrk="1" hangingPunct="1">
              <a:spcBef>
                <a:spcPct val="50000"/>
              </a:spcBef>
              <a:buFont typeface="Wingdings" pitchFamily="2" charset="2"/>
              <a:buChar char="q"/>
            </a:pPr>
            <a:r>
              <a:rPr lang="en-US" sz="2400" dirty="0"/>
              <a:t>CRITICALITY: significantly reduced.  </a:t>
            </a:r>
          </a:p>
          <a:p>
            <a:pPr eaLnBrk="1" hangingPunct="1">
              <a:spcBef>
                <a:spcPct val="50000"/>
              </a:spcBef>
              <a:buFont typeface="Wingdings" pitchFamily="2" charset="2"/>
              <a:buChar char="q"/>
            </a:pPr>
            <a:r>
              <a:rPr lang="en-US" sz="2400" dirty="0"/>
              <a:t>INSIGHT: it is very low in its own condition.  </a:t>
            </a:r>
          </a:p>
          <a:p>
            <a:pPr eaLnBrk="1" hangingPunct="1">
              <a:spcBef>
                <a:spcPct val="50000"/>
              </a:spcBef>
              <a:buFont typeface="Wingdings" pitchFamily="2" charset="2"/>
              <a:buChar char="q"/>
            </a:pPr>
            <a:r>
              <a:rPr lang="en-US" sz="2400" dirty="0"/>
              <a:t>SLEEP, VEGETATIVE SYSTEM, MANUSCRIPT.</a:t>
            </a:r>
            <a:endParaRPr lang="fr-FR" sz="2400" dirty="0">
              <a:solidFill>
                <a:srgbClr val="FF0000"/>
              </a:solidFill>
            </a:endParaRPr>
          </a:p>
        </p:txBody>
      </p:sp>
      <p:sp>
        <p:nvSpPr>
          <p:cNvPr id="37893" name="Rectangle 5"/>
          <p:cNvSpPr>
            <a:spLocks noGrp="1" noChangeArrowheads="1"/>
          </p:cNvSpPr>
          <p:nvPr>
            <p:ph type="title" idx="4294967295"/>
          </p:nvPr>
        </p:nvSpPr>
        <p:spPr>
          <a:xfrm>
            <a:off x="0" y="228600"/>
            <a:ext cx="8510588" cy="1325563"/>
          </a:xfrm>
        </p:spPr>
        <p:txBody>
          <a:bodyPr rtlCol="0" anchorCtr="1">
            <a:normAutofit fontScale="90000"/>
          </a:bodyPr>
          <a:lstStyle/>
          <a:p>
            <a:pPr eaLnBrk="1" fontAlgn="auto" hangingPunct="1">
              <a:spcAft>
                <a:spcPts val="0"/>
              </a:spcAft>
              <a:defRPr/>
            </a:pPr>
            <a:br>
              <a:rPr lang="hr-HR" sz="2800" dirty="0">
                <a:solidFill>
                  <a:srgbClr val="EAEAEA"/>
                </a:solidFill>
              </a:rPr>
            </a:br>
            <a:r>
              <a:rPr lang="hr-HR" sz="2800" dirty="0">
                <a:solidFill>
                  <a:srgbClr val="EAEAEA"/>
                </a:solidFill>
              </a:rPr>
              <a:t> </a:t>
            </a:r>
            <a:r>
              <a:rPr lang="en-US" sz="2800" b="1" dirty="0"/>
              <a:t>Bipolar disorder</a:t>
            </a:r>
            <a:br>
              <a:rPr lang="en-US" sz="2800" b="1" dirty="0"/>
            </a:br>
            <a:br>
              <a:rPr lang="en-US" sz="2800" b="1" dirty="0"/>
            </a:br>
            <a:r>
              <a:rPr lang="en-US" sz="2800" b="1" dirty="0"/>
              <a:t>CLINICAL PRESENTATION</a:t>
            </a:r>
            <a:br>
              <a:rPr lang="en-US" sz="2800" b="1" dirty="0"/>
            </a:br>
            <a:r>
              <a:rPr lang="en-US" sz="2800" b="1" dirty="0"/>
              <a:t>MANIA </a:t>
            </a:r>
            <a:endParaRPr lang="es-ES" sz="2800" b="1" dirty="0"/>
          </a:p>
        </p:txBody>
      </p:sp>
    </p:spTree>
  </p:cSld>
  <p:clrMapOvr>
    <a:masterClrMapping/>
  </p:clrMapOvr>
  <p:transition advTm="39559"/>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idx="4294967295"/>
          </p:nvPr>
        </p:nvSpPr>
        <p:spPr>
          <a:xfrm>
            <a:off x="0" y="228600"/>
            <a:ext cx="8510588" cy="1325563"/>
          </a:xfrm>
        </p:spPr>
        <p:txBody>
          <a:bodyPr rtlCol="0" anchorCtr="1">
            <a:normAutofit fontScale="90000"/>
          </a:bodyPr>
          <a:lstStyle/>
          <a:p>
            <a:pPr eaLnBrk="1" fontAlgn="auto" hangingPunct="1">
              <a:spcAft>
                <a:spcPts val="0"/>
              </a:spcAft>
              <a:defRPr/>
            </a:pPr>
            <a:br>
              <a:rPr lang="hr-HR" sz="2800" dirty="0">
                <a:solidFill>
                  <a:srgbClr val="EAEAEA"/>
                </a:solidFill>
              </a:rPr>
            </a:br>
            <a:r>
              <a:rPr lang="hr-HR" sz="2800" dirty="0">
                <a:solidFill>
                  <a:srgbClr val="EAEAEA"/>
                </a:solidFill>
              </a:rPr>
              <a:t> </a:t>
            </a:r>
            <a:r>
              <a:rPr lang="en-US" sz="2800" b="1" dirty="0"/>
              <a:t>Bipolar disorder</a:t>
            </a:r>
            <a:br>
              <a:rPr lang="en-US" sz="2800" b="1" dirty="0"/>
            </a:br>
            <a:br>
              <a:rPr lang="en-US" sz="2800" b="1" dirty="0"/>
            </a:br>
            <a:r>
              <a:rPr lang="en-US" sz="2800" b="1" dirty="0"/>
              <a:t>CLINICAL PRESENTATION</a:t>
            </a:r>
            <a:br>
              <a:rPr lang="en-US" sz="2800" b="1" dirty="0"/>
            </a:br>
            <a:r>
              <a:rPr lang="en-US" sz="2800" b="1" dirty="0"/>
              <a:t>MANIA </a:t>
            </a:r>
          </a:p>
        </p:txBody>
      </p:sp>
      <p:sp>
        <p:nvSpPr>
          <p:cNvPr id="39939" name="Rectangle 3"/>
          <p:cNvSpPr>
            <a:spLocks noGrp="1" noChangeArrowheads="1"/>
          </p:cNvSpPr>
          <p:nvPr>
            <p:ph type="body" idx="4294967295"/>
          </p:nvPr>
        </p:nvSpPr>
        <p:spPr>
          <a:xfrm>
            <a:off x="467544" y="2132856"/>
            <a:ext cx="8676456" cy="4098082"/>
          </a:xfrm>
        </p:spPr>
        <p:txBody>
          <a:bodyPr/>
          <a:lstStyle/>
          <a:p>
            <a:pPr eaLnBrk="1" hangingPunct="1">
              <a:buFont typeface="Wingdings" pitchFamily="2" charset="2"/>
              <a:buNone/>
            </a:pPr>
            <a:r>
              <a:rPr lang="en-US" sz="2400" dirty="0"/>
              <a:t>In addition to the classic form, there are other forms of mania:</a:t>
            </a:r>
          </a:p>
          <a:p>
            <a:pPr eaLnBrk="1" hangingPunct="1">
              <a:buFont typeface="Wingdings" pitchFamily="2" charset="2"/>
              <a:buNone/>
            </a:pPr>
            <a:endParaRPr lang="en-US" sz="2400" dirty="0"/>
          </a:p>
          <a:p>
            <a:pPr eaLnBrk="1" hangingPunct="1">
              <a:buFont typeface="Wingdings" pitchFamily="2" charset="2"/>
              <a:buNone/>
            </a:pPr>
            <a:r>
              <a:rPr lang="en-US" sz="2400" dirty="0"/>
              <a:t>HYPOMANIA</a:t>
            </a:r>
          </a:p>
          <a:p>
            <a:pPr eaLnBrk="1" hangingPunct="1"/>
            <a:r>
              <a:rPr lang="en-US" sz="2400" dirty="0"/>
              <a:t>MANIA WITH PSYCHOTIC SIGNS (delusion</a:t>
            </a:r>
            <a:r>
              <a:rPr lang="sr-Latn-RS" sz="2400" dirty="0"/>
              <a:t>s</a:t>
            </a:r>
            <a:r>
              <a:rPr lang="en-US" sz="2400" dirty="0"/>
              <a:t>, hallucinations, word salad)</a:t>
            </a:r>
          </a:p>
          <a:p>
            <a:pPr eaLnBrk="1" hangingPunct="1"/>
            <a:r>
              <a:rPr lang="en-US" sz="2400" dirty="0"/>
              <a:t>AKINETIC MANIA (without increased activity) and UNPRODUCTIVE MANIA (without verbal </a:t>
            </a:r>
            <a:r>
              <a:rPr lang="sr-Latn-RS" sz="2400" dirty="0" err="1"/>
              <a:t>hyper-productivity</a:t>
            </a:r>
            <a:r>
              <a:rPr lang="en-US" sz="2400" dirty="0"/>
              <a:t>)</a:t>
            </a:r>
          </a:p>
          <a:p>
            <a:pPr eaLnBrk="1" hangingPunct="1"/>
            <a:r>
              <a:rPr lang="en-US" sz="2400" dirty="0"/>
              <a:t>DELIRIOUS MANIA</a:t>
            </a:r>
          </a:p>
        </p:txBody>
      </p:sp>
    </p:spTree>
  </p:cSld>
  <p:clrMapOvr>
    <a:masterClrMapping/>
  </p:clrMapOvr>
  <p:transition advTm="23529"/>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idx="4294967295"/>
          </p:nvPr>
        </p:nvSpPr>
        <p:spPr>
          <a:xfrm>
            <a:off x="0" y="404813"/>
            <a:ext cx="8229600" cy="1139825"/>
          </a:xfrm>
        </p:spPr>
        <p:txBody>
          <a:bodyPr rtlCol="0" anchorCtr="1">
            <a:normAutofit fontScale="90000"/>
          </a:bodyPr>
          <a:lstStyle/>
          <a:p>
            <a:pPr eaLnBrk="1" fontAlgn="auto" hangingPunct="1">
              <a:spcAft>
                <a:spcPts val="0"/>
              </a:spcAft>
              <a:defRPr/>
            </a:pPr>
            <a:r>
              <a:rPr lang="en-US" sz="3600" b="1" dirty="0"/>
              <a:t>Bipolar disorder</a:t>
            </a:r>
            <a:br>
              <a:rPr lang="en-US" sz="3600" b="1" dirty="0"/>
            </a:br>
            <a:r>
              <a:rPr lang="en-US" sz="3600" b="1" dirty="0"/>
              <a:t>Diagnosis</a:t>
            </a:r>
            <a:br>
              <a:rPr lang="hr-HR" sz="2800" dirty="0"/>
            </a:br>
            <a:endParaRPr lang="en-US" sz="3200" dirty="0"/>
          </a:p>
        </p:txBody>
      </p:sp>
      <p:sp>
        <p:nvSpPr>
          <p:cNvPr id="40963" name="Text Box 4"/>
          <p:cNvSpPr txBox="1">
            <a:spLocks noChangeArrowheads="1"/>
          </p:cNvSpPr>
          <p:nvPr/>
        </p:nvSpPr>
        <p:spPr bwMode="auto">
          <a:xfrm>
            <a:off x="250825" y="1268413"/>
            <a:ext cx="8328025" cy="4893647"/>
          </a:xfrm>
          <a:prstGeom prst="rect">
            <a:avLst/>
          </a:prstGeom>
          <a:noFill/>
          <a:ln w="9525">
            <a:noFill/>
            <a:miter lim="800000"/>
            <a:headEnd/>
            <a:tailEnd/>
          </a:ln>
        </p:spPr>
        <p:txBody>
          <a:bodyPr>
            <a:spAutoFit/>
          </a:bodyPr>
          <a:lstStyle/>
          <a:p>
            <a:pPr>
              <a:buFont typeface="Arial" charset="0"/>
              <a:buChar char="•"/>
            </a:pPr>
            <a:r>
              <a:rPr lang="sr-Latn-CS" sz="2400" b="1" dirty="0" err="1"/>
              <a:t>Complete</a:t>
            </a:r>
            <a:r>
              <a:rPr lang="sr-Latn-CS" sz="2400" b="1" dirty="0"/>
              <a:t> </a:t>
            </a:r>
            <a:r>
              <a:rPr lang="sr-Latn-CS" sz="2400" b="1" dirty="0" err="1"/>
              <a:t>medical</a:t>
            </a:r>
            <a:r>
              <a:rPr lang="sr-Latn-CS" sz="2400" b="1" dirty="0"/>
              <a:t> </a:t>
            </a:r>
            <a:r>
              <a:rPr lang="sr-Latn-CS" sz="2400" b="1" dirty="0" err="1"/>
              <a:t>history</a:t>
            </a:r>
            <a:r>
              <a:rPr lang="sr-Latn-CS" sz="2400" b="1" dirty="0"/>
              <a:t> </a:t>
            </a:r>
            <a:r>
              <a:rPr lang="sr-Latn-CS" sz="2400" b="1" dirty="0" err="1"/>
              <a:t>and</a:t>
            </a:r>
            <a:r>
              <a:rPr lang="sr-Latn-CS" sz="2400" b="1" dirty="0"/>
              <a:t> </a:t>
            </a:r>
            <a:r>
              <a:rPr lang="sr-Latn-CS" sz="2400" b="1" dirty="0" err="1"/>
              <a:t>physical</a:t>
            </a:r>
            <a:r>
              <a:rPr lang="sr-Latn-CS" sz="2400" b="1" dirty="0"/>
              <a:t> </a:t>
            </a:r>
            <a:r>
              <a:rPr lang="sr-Latn-CS" sz="2400" b="1" dirty="0" err="1"/>
              <a:t>examination</a:t>
            </a:r>
            <a:r>
              <a:rPr lang="sr-Latn-CS" sz="2400" dirty="0"/>
              <a:t>: </a:t>
            </a:r>
            <a:r>
              <a:rPr lang="sr-Latn-CS" sz="2400" dirty="0" err="1"/>
              <a:t>exclude</a:t>
            </a:r>
            <a:r>
              <a:rPr lang="sr-Latn-CS" sz="2400" dirty="0"/>
              <a:t> </a:t>
            </a:r>
            <a:r>
              <a:rPr lang="sr-Latn-CS" sz="2400" dirty="0" err="1"/>
              <a:t>brain</a:t>
            </a:r>
            <a:r>
              <a:rPr lang="sr-Latn-CS" sz="2400" dirty="0"/>
              <a:t> tumor, </a:t>
            </a:r>
            <a:r>
              <a:rPr lang="sr-Latn-CS" sz="2400" dirty="0" err="1"/>
              <a:t>head</a:t>
            </a:r>
            <a:r>
              <a:rPr lang="sr-Latn-CS" sz="2400" dirty="0"/>
              <a:t> </a:t>
            </a:r>
            <a:r>
              <a:rPr lang="sr-Latn-CS" sz="2400" dirty="0" err="1"/>
              <a:t>injury</a:t>
            </a:r>
            <a:r>
              <a:rPr lang="sr-Latn-CS" sz="2400" dirty="0"/>
              <a:t>, AIDS, </a:t>
            </a:r>
            <a:r>
              <a:rPr lang="sr-Latn-CS" sz="2400" dirty="0" err="1"/>
              <a:t>diabetes</a:t>
            </a:r>
            <a:r>
              <a:rPr lang="sr-Latn-CS" sz="2400" dirty="0"/>
              <a:t>, </a:t>
            </a:r>
            <a:r>
              <a:rPr lang="sr-Latn-CS" sz="2400" dirty="0" err="1"/>
              <a:t>epilepsy</a:t>
            </a:r>
            <a:r>
              <a:rPr lang="sr-Latn-CS" sz="2400" dirty="0"/>
              <a:t>, </a:t>
            </a:r>
            <a:r>
              <a:rPr lang="sr-Latn-CS" sz="2400" dirty="0" err="1"/>
              <a:t>lupus</a:t>
            </a:r>
            <a:r>
              <a:rPr lang="sr-Latn-CS" sz="2400" dirty="0"/>
              <a:t>, </a:t>
            </a:r>
            <a:r>
              <a:rPr lang="sr-Latn-CS" sz="2400" dirty="0" err="1"/>
              <a:t>Lyme</a:t>
            </a:r>
            <a:r>
              <a:rPr lang="sr-Latn-CS" sz="2400" dirty="0"/>
              <a:t> </a:t>
            </a:r>
            <a:r>
              <a:rPr lang="sr-Latn-CS" sz="2400" dirty="0" err="1"/>
              <a:t>disease</a:t>
            </a:r>
            <a:r>
              <a:rPr lang="sr-Latn-CS" sz="2400" dirty="0"/>
              <a:t>, multiple </a:t>
            </a:r>
            <a:r>
              <a:rPr lang="sr-Latn-CS" sz="2400" dirty="0" err="1"/>
              <a:t>sclerosis</a:t>
            </a:r>
            <a:r>
              <a:rPr lang="sr-Latn-CS" sz="2400" dirty="0"/>
              <a:t>, </a:t>
            </a:r>
            <a:r>
              <a:rPr lang="sr-Latn-CS" sz="2400" dirty="0" err="1"/>
              <a:t>neurosyphilis</a:t>
            </a:r>
            <a:r>
              <a:rPr lang="sr-Latn-CS" sz="2400" dirty="0"/>
              <a:t>, </a:t>
            </a:r>
            <a:r>
              <a:rPr lang="sr-Latn-CS" sz="2400" dirty="0" err="1"/>
              <a:t>thyroid</a:t>
            </a:r>
            <a:r>
              <a:rPr lang="sr-Latn-CS" sz="2400" dirty="0"/>
              <a:t> </a:t>
            </a:r>
            <a:r>
              <a:rPr lang="sr-Latn-CS" sz="2400" dirty="0" err="1"/>
              <a:t>dysfunction</a:t>
            </a:r>
            <a:r>
              <a:rPr lang="sr-Latn-CS" sz="2400" dirty="0"/>
              <a:t>.  </a:t>
            </a:r>
            <a:endParaRPr lang="en-US" sz="2400" dirty="0"/>
          </a:p>
          <a:p>
            <a:pPr>
              <a:buFont typeface="Arial" charset="0"/>
              <a:buChar char="•"/>
            </a:pPr>
            <a:endParaRPr lang="en-US" sz="2400" dirty="0"/>
          </a:p>
          <a:p>
            <a:pPr>
              <a:buFont typeface="Arial" charset="0"/>
              <a:buChar char="•"/>
            </a:pPr>
            <a:r>
              <a:rPr lang="sr-Latn-CS" sz="2400" b="1" dirty="0" err="1"/>
              <a:t>Psychiatric</a:t>
            </a:r>
            <a:r>
              <a:rPr lang="sr-Latn-CS" sz="2400" b="1" dirty="0"/>
              <a:t> </a:t>
            </a:r>
            <a:r>
              <a:rPr lang="sr-Latn-CS" sz="2400" b="1" dirty="0" err="1"/>
              <a:t>history</a:t>
            </a:r>
            <a:r>
              <a:rPr lang="sr-Latn-CS" sz="2400" dirty="0"/>
              <a:t>: </a:t>
            </a:r>
            <a:r>
              <a:rPr lang="sr-Latn-CS" sz="2400" dirty="0" err="1"/>
              <a:t>exclude</a:t>
            </a:r>
            <a:r>
              <a:rPr lang="sr-Latn-CS" sz="2400" dirty="0"/>
              <a:t> ADHD, </a:t>
            </a:r>
            <a:r>
              <a:rPr lang="sr-Latn-CS" sz="2400" dirty="0" err="1"/>
              <a:t>alcohol</a:t>
            </a:r>
            <a:r>
              <a:rPr lang="sr-Latn-CS" sz="2400" dirty="0"/>
              <a:t> </a:t>
            </a:r>
            <a:r>
              <a:rPr lang="sr-Latn-CS" sz="2400" dirty="0" err="1"/>
              <a:t>abuse</a:t>
            </a:r>
            <a:r>
              <a:rPr lang="sr-Latn-CS" sz="2400" dirty="0"/>
              <a:t>/PAS, </a:t>
            </a:r>
            <a:r>
              <a:rPr lang="sr-Latn-CS" sz="2400" dirty="0" err="1"/>
              <a:t>borderline</a:t>
            </a:r>
            <a:r>
              <a:rPr lang="sr-Latn-CS" sz="2400" dirty="0"/>
              <a:t> </a:t>
            </a:r>
            <a:r>
              <a:rPr lang="sr-Latn-CS" sz="2400" dirty="0" err="1"/>
              <a:t>personality</a:t>
            </a:r>
            <a:r>
              <a:rPr lang="sr-Latn-CS" sz="2400" dirty="0"/>
              <a:t> </a:t>
            </a:r>
            <a:r>
              <a:rPr lang="sr-Latn-CS" sz="2400" dirty="0" err="1"/>
              <a:t>disorder</a:t>
            </a:r>
            <a:r>
              <a:rPr lang="sr-Latn-CS" sz="2400" dirty="0"/>
              <a:t>, </a:t>
            </a:r>
            <a:r>
              <a:rPr lang="sr-Latn-CS" sz="2400" dirty="0" err="1"/>
              <a:t>delusional</a:t>
            </a:r>
            <a:r>
              <a:rPr lang="sr-Latn-CS" sz="2400" dirty="0"/>
              <a:t> </a:t>
            </a:r>
            <a:r>
              <a:rPr lang="sr-Latn-CS" sz="2400" dirty="0" err="1"/>
              <a:t>disorder</a:t>
            </a:r>
            <a:r>
              <a:rPr lang="sr-Latn-CS" sz="2400" dirty="0"/>
              <a:t>, </a:t>
            </a:r>
            <a:r>
              <a:rPr lang="sr-Latn-CS" sz="2400" dirty="0" err="1"/>
              <a:t>dementia</a:t>
            </a:r>
            <a:r>
              <a:rPr lang="sr-Latn-CS" sz="2400" dirty="0"/>
              <a:t>, </a:t>
            </a:r>
            <a:r>
              <a:rPr lang="sr-Latn-CS" sz="2400" dirty="0" err="1"/>
              <a:t>eating</a:t>
            </a:r>
            <a:r>
              <a:rPr lang="sr-Latn-CS" sz="2400" dirty="0"/>
              <a:t> </a:t>
            </a:r>
            <a:r>
              <a:rPr lang="sr-Latn-CS" sz="2400" dirty="0" err="1"/>
              <a:t>disorder</a:t>
            </a:r>
            <a:r>
              <a:rPr lang="sr-Latn-CS" sz="2400" dirty="0"/>
              <a:t>, </a:t>
            </a:r>
            <a:r>
              <a:rPr lang="sr-Latn-CS" sz="2400" dirty="0" err="1"/>
              <a:t>panic</a:t>
            </a:r>
            <a:r>
              <a:rPr lang="sr-Latn-CS" sz="2400" dirty="0"/>
              <a:t> </a:t>
            </a:r>
            <a:r>
              <a:rPr lang="sr-Latn-CS" sz="2400" dirty="0" err="1"/>
              <a:t>disorder</a:t>
            </a:r>
            <a:r>
              <a:rPr lang="sr-Latn-CS" sz="2400" dirty="0"/>
              <a:t>, </a:t>
            </a:r>
            <a:r>
              <a:rPr lang="sr-Latn-CS" sz="2400" dirty="0" err="1"/>
              <a:t>schizophrenia</a:t>
            </a:r>
            <a:r>
              <a:rPr lang="sr-Latn-CS" sz="2400" dirty="0"/>
              <a:t>, </a:t>
            </a:r>
            <a:r>
              <a:rPr lang="en-US" sz="2400" dirty="0"/>
              <a:t>and </a:t>
            </a:r>
            <a:r>
              <a:rPr lang="sr-Latn-CS" sz="2400" dirty="0" err="1"/>
              <a:t>schizoaffective</a:t>
            </a:r>
            <a:r>
              <a:rPr lang="sr-Latn-CS" sz="2400" dirty="0"/>
              <a:t> </a:t>
            </a:r>
            <a:r>
              <a:rPr lang="sr-Latn-CS" sz="2400" dirty="0" err="1"/>
              <a:t>disorder</a:t>
            </a:r>
            <a:r>
              <a:rPr lang="sr-Latn-CS" sz="2400" dirty="0"/>
              <a:t>.  </a:t>
            </a:r>
            <a:endParaRPr lang="en-US" sz="2400" dirty="0"/>
          </a:p>
          <a:p>
            <a:pPr>
              <a:buFont typeface="Arial" charset="0"/>
              <a:buChar char="•"/>
            </a:pPr>
            <a:endParaRPr lang="en-US" sz="2400" dirty="0"/>
          </a:p>
          <a:p>
            <a:pPr>
              <a:buFont typeface="Arial" charset="0"/>
              <a:buChar char="•"/>
            </a:pPr>
            <a:r>
              <a:rPr lang="sr-Latn-CS" sz="2400" b="1" dirty="0" err="1"/>
              <a:t>Family</a:t>
            </a:r>
            <a:r>
              <a:rPr lang="sr-Latn-CS" sz="2400" b="1" dirty="0"/>
              <a:t> </a:t>
            </a:r>
            <a:r>
              <a:rPr lang="sr-Latn-CS" sz="2400" b="1" dirty="0" err="1"/>
              <a:t>history</a:t>
            </a:r>
            <a:r>
              <a:rPr lang="sr-Latn-CS" sz="2400" b="1" dirty="0"/>
              <a:t>  </a:t>
            </a:r>
            <a:endParaRPr lang="en-US" sz="2400" b="1" dirty="0"/>
          </a:p>
          <a:p>
            <a:pPr>
              <a:buFont typeface="Arial" charset="0"/>
              <a:buChar char="•"/>
            </a:pPr>
            <a:endParaRPr lang="en-US" sz="2400" b="1" dirty="0"/>
          </a:p>
          <a:p>
            <a:pPr>
              <a:buFont typeface="Arial" charset="0"/>
              <a:buChar char="•"/>
            </a:pPr>
            <a:r>
              <a:rPr lang="sr-Latn-CS" sz="2400" b="1" dirty="0" err="1"/>
              <a:t>Evaluation</a:t>
            </a:r>
            <a:r>
              <a:rPr lang="sr-Latn-CS" sz="2400" b="1" dirty="0"/>
              <a:t> </a:t>
            </a:r>
            <a:r>
              <a:rPr lang="sr-Latn-CS" sz="2400" b="1" dirty="0" err="1"/>
              <a:t>of</a:t>
            </a:r>
            <a:r>
              <a:rPr lang="sr-Latn-CS" sz="2400" b="1" dirty="0"/>
              <a:t> </a:t>
            </a:r>
            <a:r>
              <a:rPr lang="sr-Latn-CS" sz="2400" b="1" dirty="0" err="1"/>
              <a:t>symptoms</a:t>
            </a:r>
            <a:endParaRPr lang="sr-Latn-CS" sz="3200" b="1" dirty="0"/>
          </a:p>
        </p:txBody>
      </p:sp>
    </p:spTree>
  </p:cSld>
  <p:clrMapOvr>
    <a:masterClrMapping/>
  </p:clrMapOvr>
  <p:transition advTm="25059"/>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571500" y="1500188"/>
            <a:ext cx="8316913" cy="3000375"/>
          </a:xfrm>
        </p:spPr>
        <p:txBody>
          <a:bodyPr/>
          <a:lstStyle/>
          <a:p>
            <a:pPr lvl="1" eaLnBrk="1" hangingPunct="1"/>
            <a:r>
              <a:rPr lang="sr-Latn-CS" dirty="0" err="1"/>
              <a:t>Recurrent</a:t>
            </a:r>
            <a:r>
              <a:rPr lang="sr-Latn-CS" dirty="0"/>
              <a:t> </a:t>
            </a:r>
            <a:r>
              <a:rPr lang="sr-Latn-CS" dirty="0" err="1"/>
              <a:t>depressive</a:t>
            </a:r>
            <a:r>
              <a:rPr lang="sr-Latn-CS" dirty="0"/>
              <a:t> </a:t>
            </a:r>
            <a:r>
              <a:rPr lang="sr-Latn-CS" dirty="0" err="1"/>
              <a:t>disorders</a:t>
            </a:r>
            <a:r>
              <a:rPr lang="sr-Latn-CS" dirty="0"/>
              <a:t> (major </a:t>
            </a:r>
            <a:r>
              <a:rPr lang="sr-Latn-CS" dirty="0" err="1"/>
              <a:t>depression</a:t>
            </a:r>
            <a:r>
              <a:rPr lang="sr-Latn-CS" dirty="0"/>
              <a:t>)</a:t>
            </a:r>
            <a:endParaRPr lang="en-US" dirty="0"/>
          </a:p>
        </p:txBody>
      </p:sp>
    </p:spTree>
  </p:cSld>
  <p:clrMapOvr>
    <a:masterClrMapping/>
  </p:clrMapOvr>
  <p:transition advTm="15629"/>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Rot="1" noChangeArrowheads="1"/>
          </p:cNvSpPr>
          <p:nvPr>
            <p:ph type="title"/>
          </p:nvPr>
        </p:nvSpPr>
        <p:spPr/>
        <p:txBody>
          <a:bodyPr rtlCol="0">
            <a:normAutofit fontScale="90000"/>
          </a:bodyPr>
          <a:lstStyle/>
          <a:p>
            <a:pPr algn="ctr" eaLnBrk="1" hangingPunct="1">
              <a:lnSpc>
                <a:spcPct val="90000"/>
              </a:lnSpc>
              <a:buFont typeface="Wingdings" pitchFamily="2" charset="2"/>
              <a:buNone/>
            </a:pPr>
            <a:r>
              <a:rPr lang="en-US" sz="3200" dirty="0"/>
              <a:t>Bipolar disorder </a:t>
            </a:r>
            <a:br>
              <a:rPr lang="en-US" sz="3200" dirty="0"/>
            </a:br>
            <a:r>
              <a:rPr lang="en-US" sz="3200" dirty="0"/>
              <a:t>DIAGNOSIS </a:t>
            </a:r>
            <a:br>
              <a:rPr lang="en-US" sz="3200" dirty="0"/>
            </a:br>
            <a:r>
              <a:rPr lang="en-US" sz="3200" dirty="0"/>
              <a:t>EVALUATION OF SYMPTOMS</a:t>
            </a:r>
          </a:p>
        </p:txBody>
      </p:sp>
      <p:sp>
        <p:nvSpPr>
          <p:cNvPr id="41987" name="Rectangle 3"/>
          <p:cNvSpPr>
            <a:spLocks noGrp="1" noRot="1" noChangeArrowheads="1"/>
          </p:cNvSpPr>
          <p:nvPr>
            <p:ph idx="1"/>
          </p:nvPr>
        </p:nvSpPr>
        <p:spPr/>
        <p:txBody>
          <a:bodyPr/>
          <a:lstStyle/>
          <a:p>
            <a:pPr algn="ctr" eaLnBrk="1" hangingPunct="1">
              <a:lnSpc>
                <a:spcPct val="90000"/>
              </a:lnSpc>
              <a:buFont typeface="Wingdings" pitchFamily="2" charset="2"/>
              <a:buNone/>
            </a:pPr>
            <a:r>
              <a:rPr lang="en-US" sz="1800" dirty="0"/>
              <a:t>Manic phase:</a:t>
            </a:r>
          </a:p>
          <a:p>
            <a:pPr eaLnBrk="1" hangingPunct="1">
              <a:lnSpc>
                <a:spcPct val="90000"/>
              </a:lnSpc>
              <a:buFont typeface="Wingdings" pitchFamily="2" charset="2"/>
              <a:buNone/>
            </a:pPr>
            <a:r>
              <a:rPr lang="en-US" sz="1800" dirty="0"/>
              <a:t>Sleep disturbances, especially if he has a lot of energy and little sleep.</a:t>
            </a:r>
          </a:p>
          <a:p>
            <a:pPr eaLnBrk="1" hangingPunct="1">
              <a:lnSpc>
                <a:spcPct val="90000"/>
              </a:lnSpc>
              <a:buFont typeface="Wingdings" pitchFamily="2" charset="2"/>
              <a:buNone/>
            </a:pPr>
            <a:r>
              <a:rPr lang="en-US" sz="1800" dirty="0"/>
              <a:t>Constantly asking them to do something (washing the car every day, dusting several times a day...).</a:t>
            </a:r>
          </a:p>
          <a:p>
            <a:pPr eaLnBrk="1" hangingPunct="1">
              <a:lnSpc>
                <a:spcPct val="90000"/>
              </a:lnSpc>
              <a:buFont typeface="Wingdings" pitchFamily="2" charset="2"/>
              <a:buNone/>
            </a:pPr>
            <a:r>
              <a:rPr lang="en-US" sz="1800" dirty="0"/>
              <a:t>He talks excessively and is easily interrupted by a peripheral sound.</a:t>
            </a:r>
          </a:p>
          <a:p>
            <a:pPr eaLnBrk="1" hangingPunct="1">
              <a:lnSpc>
                <a:spcPct val="90000"/>
              </a:lnSpc>
              <a:buFont typeface="Wingdings" pitchFamily="2" charset="2"/>
              <a:buNone/>
            </a:pPr>
            <a:r>
              <a:rPr lang="en-US" sz="1800" dirty="0"/>
              <a:t>Stronger sexual desire than usual (vulgar jokes, on the phone account hotline no.).</a:t>
            </a:r>
          </a:p>
          <a:p>
            <a:pPr eaLnBrk="1" hangingPunct="1">
              <a:lnSpc>
                <a:spcPct val="90000"/>
              </a:lnSpc>
              <a:buFont typeface="Wingdings" pitchFamily="2" charset="2"/>
              <a:buNone/>
            </a:pPr>
            <a:r>
              <a:rPr lang="en-US" sz="1800" dirty="0"/>
              <a:t>Increased spending of money.</a:t>
            </a:r>
          </a:p>
          <a:p>
            <a:pPr eaLnBrk="1" hangingPunct="1">
              <a:lnSpc>
                <a:spcPct val="90000"/>
              </a:lnSpc>
              <a:buFont typeface="Wingdings" pitchFamily="2" charset="2"/>
              <a:buNone/>
            </a:pPr>
            <a:r>
              <a:rPr lang="en-US" sz="1800" dirty="0"/>
              <a:t>He complains that his thoughts are growing out of control.</a:t>
            </a:r>
          </a:p>
          <a:p>
            <a:pPr eaLnBrk="1" hangingPunct="1">
              <a:lnSpc>
                <a:spcPct val="90000"/>
              </a:lnSpc>
              <a:buFont typeface="Wingdings" pitchFamily="2" charset="2"/>
              <a:buNone/>
            </a:pPr>
            <a:r>
              <a:rPr lang="en-US" sz="1800" dirty="0"/>
              <a:t>Makes unrealistic plans ("I'm going to stop working and become a Christmas tree...let's sell the house and move to Mexico").</a:t>
            </a:r>
          </a:p>
          <a:p>
            <a:pPr eaLnBrk="1" hangingPunct="1">
              <a:lnSpc>
                <a:spcPct val="90000"/>
              </a:lnSpc>
              <a:buFont typeface="Wingdings" pitchFamily="2" charset="2"/>
              <a:buNone/>
            </a:pPr>
            <a:r>
              <a:rPr lang="en-US" sz="1800" dirty="0"/>
              <a:t>Unreasonable irritability and/or hostility.</a:t>
            </a:r>
          </a:p>
          <a:p>
            <a:pPr eaLnBrk="1" hangingPunct="1">
              <a:lnSpc>
                <a:spcPct val="90000"/>
              </a:lnSpc>
              <a:buFont typeface="Wingdings" pitchFamily="2" charset="2"/>
              <a:buNone/>
            </a:pPr>
            <a:r>
              <a:rPr lang="en-US" sz="1800" dirty="0"/>
              <a:t>Wearing a bright-colored wardrobe.</a:t>
            </a:r>
          </a:p>
          <a:p>
            <a:pPr eaLnBrk="1" hangingPunct="1">
              <a:lnSpc>
                <a:spcPct val="90000"/>
              </a:lnSpc>
              <a:buFont typeface="Wingdings" pitchFamily="2" charset="2"/>
              <a:buNone/>
            </a:pPr>
            <a:r>
              <a:rPr lang="en-US" sz="1800" dirty="0"/>
              <a:t>Refusal of therapy, if he was taking it until then.</a:t>
            </a:r>
          </a:p>
        </p:txBody>
      </p:sp>
      <p:pic>
        <p:nvPicPr>
          <p:cNvPr id="41988" name="Picture 4" descr="untitled"/>
          <p:cNvPicPr>
            <a:picLocks noChangeAspect="1" noChangeArrowheads="1"/>
          </p:cNvPicPr>
          <p:nvPr/>
        </p:nvPicPr>
        <p:blipFill>
          <a:blip r:embed="rId2" cstate="print"/>
          <a:srcRect/>
          <a:stretch>
            <a:fillRect/>
          </a:stretch>
        </p:blipFill>
        <p:spPr bwMode="auto">
          <a:xfrm>
            <a:off x="0" y="0"/>
            <a:ext cx="1266825" cy="1190625"/>
          </a:xfrm>
          <a:prstGeom prst="rect">
            <a:avLst/>
          </a:prstGeom>
          <a:noFill/>
          <a:ln w="9525">
            <a:noFill/>
            <a:miter lim="800000"/>
            <a:headEnd/>
            <a:tailEnd/>
          </a:ln>
        </p:spPr>
      </p:pic>
    </p:spTree>
  </p:cSld>
  <p:clrMapOvr>
    <a:masterClrMapping/>
  </p:clrMapOvr>
  <p:transition advTm="88039"/>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rrowheads="1"/>
          </p:cNvSpPr>
          <p:nvPr>
            <p:ph type="title"/>
          </p:nvPr>
        </p:nvSpPr>
        <p:spPr/>
        <p:txBody>
          <a:bodyPr/>
          <a:lstStyle/>
          <a:p>
            <a:pPr eaLnBrk="1" hangingPunct="1"/>
            <a:r>
              <a:rPr lang="sr-Latn-CS" dirty="0" err="1"/>
              <a:t>Cyclothymia</a:t>
            </a:r>
            <a:endParaRPr lang="en-US" dirty="0"/>
          </a:p>
        </p:txBody>
      </p:sp>
      <p:sp>
        <p:nvSpPr>
          <p:cNvPr id="43011" name="Rectangle 3"/>
          <p:cNvSpPr>
            <a:spLocks noGrp="1" noRot="1" noChangeArrowheads="1"/>
          </p:cNvSpPr>
          <p:nvPr>
            <p:ph idx="1"/>
          </p:nvPr>
        </p:nvSpPr>
        <p:spPr/>
        <p:txBody>
          <a:bodyPr/>
          <a:lstStyle/>
          <a:p>
            <a:pPr eaLnBrk="1" hangingPunct="1">
              <a:lnSpc>
                <a:spcPct val="90000"/>
              </a:lnSpc>
            </a:pPr>
            <a:r>
              <a:rPr lang="en-US" sz="2800" dirty="0"/>
              <a:t>This disorder used to be called cyclothymic personality disorder and was part of the personality disorders.</a:t>
            </a:r>
          </a:p>
          <a:p>
            <a:pPr eaLnBrk="1" hangingPunct="1">
              <a:lnSpc>
                <a:spcPct val="90000"/>
              </a:lnSpc>
            </a:pPr>
            <a:r>
              <a:rPr lang="en-US" sz="2800" dirty="0"/>
              <a:t>Mild chronic hyperactivity and euphoria and mild chronic depression and hyperactivity are the main features of this disorder.</a:t>
            </a:r>
          </a:p>
          <a:p>
            <a:pPr eaLnBrk="1" hangingPunct="1">
              <a:lnSpc>
                <a:spcPct val="90000"/>
              </a:lnSpc>
            </a:pPr>
            <a:r>
              <a:rPr lang="en-US" sz="2800" dirty="0"/>
              <a:t>Quantitatively, there are never elements of a real manic or depressive episode (dysthymia symptoms are milder, and the course is chronic).</a:t>
            </a:r>
          </a:p>
        </p:txBody>
      </p:sp>
    </p:spTree>
  </p:cSld>
  <p:clrMapOvr>
    <a:masterClrMapping/>
  </p:clrMapOvr>
  <p:transition advTm="102549"/>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idx="4294967295"/>
          </p:nvPr>
        </p:nvSpPr>
        <p:spPr/>
        <p:txBody>
          <a:bodyPr rtlCol="0" anchorCtr="1">
            <a:normAutofit fontScale="90000"/>
          </a:bodyPr>
          <a:lstStyle/>
          <a:p>
            <a:pPr eaLnBrk="1" fontAlgn="auto" hangingPunct="1">
              <a:spcAft>
                <a:spcPts val="0"/>
              </a:spcAft>
              <a:defRPr/>
            </a:pPr>
            <a:r>
              <a:rPr lang="hr-HR" sz="3200">
                <a:solidFill>
                  <a:srgbClr val="EAEAEA"/>
                </a:solidFill>
              </a:rPr>
              <a:t>Bipolarni poremećaj raspoloženja</a:t>
            </a:r>
            <a:br>
              <a:rPr lang="hr-HR" sz="3200">
                <a:solidFill>
                  <a:srgbClr val="EAEAEA"/>
                </a:solidFill>
              </a:rPr>
            </a:br>
            <a:r>
              <a:rPr lang="hr-HR" sz="2800">
                <a:solidFill>
                  <a:srgbClr val="EAEAEA"/>
                </a:solidFill>
              </a:rPr>
              <a:t>TERAPIJA</a:t>
            </a:r>
            <a:br>
              <a:rPr lang="hr-HR" sz="2800">
                <a:solidFill>
                  <a:srgbClr val="EAEAEA"/>
                </a:solidFill>
              </a:rPr>
            </a:br>
            <a:br>
              <a:rPr lang="hr-HR" sz="2800">
                <a:solidFill>
                  <a:srgbClr val="EAEAEA"/>
                </a:solidFill>
              </a:rPr>
            </a:br>
            <a:r>
              <a:rPr lang="hr-HR" sz="2400"/>
              <a:t>Medikamentozna:</a:t>
            </a:r>
            <a:endParaRPr lang="en-US" sz="2400"/>
          </a:p>
        </p:txBody>
      </p:sp>
      <p:sp>
        <p:nvSpPr>
          <p:cNvPr id="44035" name="Rectangle 3"/>
          <p:cNvSpPr>
            <a:spLocks noGrp="1" noRot="1" noChangeArrowheads="1"/>
          </p:cNvSpPr>
          <p:nvPr>
            <p:ph type="body" sz="half" idx="1"/>
          </p:nvPr>
        </p:nvSpPr>
        <p:spPr>
          <a:xfrm>
            <a:off x="539750" y="2327275"/>
            <a:ext cx="4038600" cy="4530725"/>
          </a:xfrm>
        </p:spPr>
        <p:txBody>
          <a:bodyPr/>
          <a:lstStyle/>
          <a:p>
            <a:pPr eaLnBrk="1" hangingPunct="1">
              <a:buFont typeface="Wingdings" pitchFamily="2" charset="2"/>
              <a:buNone/>
            </a:pPr>
            <a:r>
              <a:rPr lang="en-US" sz="2400"/>
              <a:t>Mani</a:t>
            </a:r>
            <a:r>
              <a:rPr lang="sr-Latn-CS" sz="2400"/>
              <a:t>čna epizoda</a:t>
            </a:r>
          </a:p>
          <a:p>
            <a:pPr eaLnBrk="1" hangingPunct="1"/>
            <a:r>
              <a:rPr lang="sr-Latn-CS" sz="1800" b="1"/>
              <a:t>Litijum</a:t>
            </a:r>
          </a:p>
          <a:p>
            <a:pPr eaLnBrk="1" hangingPunct="1"/>
            <a:r>
              <a:rPr lang="sr-Latn-CS" sz="1800" b="1"/>
              <a:t>Antikonvulzivi : </a:t>
            </a:r>
            <a:r>
              <a:rPr lang="sr-Latn-CS" sz="1800"/>
              <a:t>valproat, karbamazepin, lamotrigin, topiramat, gabapentin</a:t>
            </a:r>
          </a:p>
          <a:p>
            <a:pPr eaLnBrk="1" hangingPunct="1"/>
            <a:r>
              <a:rPr lang="sr-Latn-CS" sz="1800" b="1"/>
              <a:t>Blokatori Ca kanala</a:t>
            </a:r>
          </a:p>
          <a:p>
            <a:pPr eaLnBrk="1" hangingPunct="1"/>
            <a:r>
              <a:rPr lang="sr-Latn-CS" sz="1800" b="1"/>
              <a:t>Antipsihotici</a:t>
            </a:r>
          </a:p>
          <a:p>
            <a:pPr eaLnBrk="1" hangingPunct="1"/>
            <a:r>
              <a:rPr lang="sr-Latn-CS" sz="1800" b="1"/>
              <a:t>Benzodiazepini</a:t>
            </a:r>
          </a:p>
          <a:p>
            <a:pPr eaLnBrk="1" hangingPunct="1"/>
            <a:r>
              <a:rPr lang="sr-Latn-CS" sz="1800" b="1"/>
              <a:t>Hipnotici</a:t>
            </a:r>
          </a:p>
          <a:p>
            <a:pPr eaLnBrk="1" hangingPunct="1"/>
            <a:endParaRPr lang="en-US" sz="1800" b="1"/>
          </a:p>
        </p:txBody>
      </p:sp>
      <p:sp>
        <p:nvSpPr>
          <p:cNvPr id="44036" name="Rectangle 4"/>
          <p:cNvSpPr>
            <a:spLocks noGrp="1" noRot="1" noChangeArrowheads="1"/>
          </p:cNvSpPr>
          <p:nvPr>
            <p:ph type="body" sz="half" idx="2"/>
          </p:nvPr>
        </p:nvSpPr>
        <p:spPr>
          <a:xfrm>
            <a:off x="4500563" y="2327275"/>
            <a:ext cx="4038600" cy="4530725"/>
          </a:xfrm>
        </p:spPr>
        <p:txBody>
          <a:bodyPr/>
          <a:lstStyle/>
          <a:p>
            <a:pPr eaLnBrk="1" hangingPunct="1">
              <a:buFont typeface="Wingdings" pitchFamily="2" charset="2"/>
              <a:buNone/>
            </a:pPr>
            <a:r>
              <a:rPr lang="sr-Latn-CS" sz="2400"/>
              <a:t>Depresivna epizoda</a:t>
            </a:r>
          </a:p>
          <a:p>
            <a:pPr eaLnBrk="1" hangingPunct="1"/>
            <a:r>
              <a:rPr lang="sr-Latn-CS" sz="1800" b="1"/>
              <a:t>Antidepresivi ?!</a:t>
            </a:r>
          </a:p>
          <a:p>
            <a:pPr eaLnBrk="1" hangingPunct="1"/>
            <a:r>
              <a:rPr lang="sr-Latn-CS" sz="1800" b="1"/>
              <a:t>Antipsihotici: </a:t>
            </a:r>
            <a:r>
              <a:rPr lang="sr-Latn-CS" sz="1800"/>
              <a:t>Olanzapin, Qetiapine , Risperidon, Ziprasidon, Clozapin</a:t>
            </a:r>
          </a:p>
          <a:p>
            <a:pPr eaLnBrk="1" hangingPunct="1"/>
            <a:r>
              <a:rPr lang="sr-Latn-CS" sz="1800" b="1"/>
              <a:t>Antikonvulzivi</a:t>
            </a:r>
          </a:p>
          <a:p>
            <a:pPr eaLnBrk="1" hangingPunct="1"/>
            <a:r>
              <a:rPr lang="sr-Latn-CS" sz="1800" b="1"/>
              <a:t>Benzodiazepini</a:t>
            </a:r>
          </a:p>
          <a:p>
            <a:pPr eaLnBrk="1" hangingPunct="1"/>
            <a:r>
              <a:rPr lang="sr-Latn-CS" sz="1800" b="1"/>
              <a:t>Hipnotici</a:t>
            </a:r>
            <a:endParaRPr lang="en-US" sz="1800" b="1"/>
          </a:p>
        </p:txBody>
      </p:sp>
      <p:pic>
        <p:nvPicPr>
          <p:cNvPr id="44037" name="Picture 4" descr="untitled"/>
          <p:cNvPicPr>
            <a:picLocks noChangeAspect="1" noChangeArrowheads="1"/>
          </p:cNvPicPr>
          <p:nvPr/>
        </p:nvPicPr>
        <p:blipFill>
          <a:blip r:embed="rId2" cstate="print"/>
          <a:srcRect/>
          <a:stretch>
            <a:fillRect/>
          </a:stretch>
        </p:blipFill>
        <p:spPr bwMode="auto">
          <a:xfrm>
            <a:off x="0" y="0"/>
            <a:ext cx="1266825" cy="1190625"/>
          </a:xfrm>
          <a:prstGeom prst="rect">
            <a:avLst/>
          </a:prstGeom>
          <a:noFill/>
          <a:ln w="9525">
            <a:noFill/>
            <a:miter lim="800000"/>
            <a:headEnd/>
            <a:tailEnd/>
          </a:ln>
        </p:spPr>
      </p:pic>
      <p:sp>
        <p:nvSpPr>
          <p:cNvPr id="44038" name="Text Box 6"/>
          <p:cNvSpPr txBox="1">
            <a:spLocks noChangeArrowheads="1"/>
          </p:cNvSpPr>
          <p:nvPr/>
        </p:nvSpPr>
        <p:spPr bwMode="auto">
          <a:xfrm>
            <a:off x="395288" y="5661025"/>
            <a:ext cx="7985125" cy="457200"/>
          </a:xfrm>
          <a:prstGeom prst="rect">
            <a:avLst/>
          </a:prstGeom>
          <a:noFill/>
          <a:ln w="9525">
            <a:noFill/>
            <a:miter lim="800000"/>
            <a:headEnd/>
            <a:tailEnd/>
          </a:ln>
        </p:spPr>
        <p:txBody>
          <a:bodyPr wrap="none">
            <a:spAutoFit/>
          </a:bodyPr>
          <a:lstStyle/>
          <a:p>
            <a:r>
              <a:rPr lang="sr-Latn-CS" sz="2400"/>
              <a:t>Psihosocijalna terapija, Elektrokonvulzivna terapija ( EKT)</a:t>
            </a:r>
            <a:endParaRPr lang="en-US" sz="2400"/>
          </a:p>
        </p:txBody>
      </p:sp>
      <p:pic>
        <p:nvPicPr>
          <p:cNvPr id="44039" name="Picture 1" descr="slike bp.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advTm="134789"/>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melancholy"/>
          <p:cNvPicPr>
            <a:picLocks noChangeAspect="1" noChangeArrowheads="1"/>
          </p:cNvPicPr>
          <p:nvPr/>
        </p:nvPicPr>
        <p:blipFill>
          <a:blip r:embed="rId2" cstate="print"/>
          <a:srcRect/>
          <a:stretch>
            <a:fillRect/>
          </a:stretch>
        </p:blipFill>
        <p:spPr bwMode="auto">
          <a:xfrm>
            <a:off x="1143000" y="0"/>
            <a:ext cx="5233988" cy="6858000"/>
          </a:xfrm>
          <a:prstGeom prst="rect">
            <a:avLst/>
          </a:prstGeom>
          <a:noFill/>
          <a:ln w="9525">
            <a:noFill/>
            <a:miter lim="800000"/>
            <a:headEnd/>
            <a:tailEnd/>
          </a:ln>
        </p:spPr>
      </p:pic>
      <p:sp>
        <p:nvSpPr>
          <p:cNvPr id="6147" name="Text Box 5"/>
          <p:cNvSpPr txBox="1">
            <a:spLocks noChangeArrowheads="1"/>
          </p:cNvSpPr>
          <p:nvPr/>
        </p:nvSpPr>
        <p:spPr bwMode="auto">
          <a:xfrm>
            <a:off x="6477000" y="228600"/>
            <a:ext cx="2438400" cy="4862870"/>
          </a:xfrm>
          <a:prstGeom prst="rect">
            <a:avLst/>
          </a:prstGeom>
          <a:noFill/>
          <a:ln w="12700" cap="sq">
            <a:noFill/>
            <a:miter lim="800000"/>
            <a:headEnd type="none" w="sm" len="sm"/>
            <a:tailEnd type="none" w="sm" len="sm"/>
          </a:ln>
        </p:spPr>
        <p:txBody>
          <a:bodyPr>
            <a:spAutoFit/>
          </a:bodyPr>
          <a:lstStyle/>
          <a:p>
            <a:pPr eaLnBrk="1" hangingPunct="1">
              <a:spcBef>
                <a:spcPct val="50000"/>
              </a:spcBef>
            </a:pPr>
            <a:r>
              <a:rPr lang="en-US" sz="2000" i="1" dirty="0">
                <a:latin typeface="Times New Roman" pitchFamily="18" charset="0"/>
              </a:rPr>
              <a:t>"</a:t>
            </a:r>
            <a:r>
              <a:rPr lang="en-US" sz="2000" b="1" i="1" dirty="0">
                <a:latin typeface="Times New Roman" pitchFamily="18" charset="0"/>
              </a:rPr>
              <a:t>Depression</a:t>
            </a:r>
            <a:r>
              <a:rPr lang="en-US" sz="2000" i="1" dirty="0">
                <a:latin typeface="Times New Roman" pitchFamily="18" charset="0"/>
              </a:rPr>
              <a:t> - intensification of mood in the direction of </a:t>
            </a:r>
            <a:r>
              <a:rPr lang="en-US" sz="2000" b="1" i="1" dirty="0">
                <a:latin typeface="Times New Roman" pitchFamily="18" charset="0"/>
              </a:rPr>
              <a:t>sadness.</a:t>
            </a:r>
          </a:p>
          <a:p>
            <a:pPr eaLnBrk="1" hangingPunct="1">
              <a:spcBef>
                <a:spcPct val="50000"/>
              </a:spcBef>
            </a:pPr>
            <a:r>
              <a:rPr lang="en-US" sz="2000" b="1" i="1" dirty="0">
                <a:latin typeface="Times New Roman" pitchFamily="18" charset="0"/>
              </a:rPr>
              <a:t>The change is pathological:</a:t>
            </a:r>
          </a:p>
          <a:p>
            <a:pPr marL="342900" indent="-342900" eaLnBrk="1" hangingPunct="1">
              <a:spcBef>
                <a:spcPct val="50000"/>
              </a:spcBef>
              <a:buFont typeface="Arial" panose="020B0604020202020204" pitchFamily="34" charset="0"/>
              <a:buChar char="•"/>
            </a:pPr>
            <a:r>
              <a:rPr lang="en-US" sz="2000" i="1" dirty="0">
                <a:latin typeface="Times New Roman" pitchFamily="18" charset="0"/>
              </a:rPr>
              <a:t>by its intensity,</a:t>
            </a:r>
          </a:p>
          <a:p>
            <a:pPr marL="342900" indent="-342900" eaLnBrk="1" hangingPunct="1">
              <a:spcBef>
                <a:spcPct val="50000"/>
              </a:spcBef>
              <a:buFont typeface="Arial" panose="020B0604020202020204" pitchFamily="34" charset="0"/>
              <a:buChar char="•"/>
            </a:pPr>
            <a:r>
              <a:rPr lang="en-US" sz="2000" i="1" dirty="0">
                <a:latin typeface="Times New Roman" pitchFamily="18" charset="0"/>
              </a:rPr>
              <a:t>according to its duration,</a:t>
            </a:r>
          </a:p>
          <a:p>
            <a:pPr marL="342900" indent="-342900" eaLnBrk="1" hangingPunct="1">
              <a:spcBef>
                <a:spcPct val="50000"/>
              </a:spcBef>
              <a:buFont typeface="Arial" panose="020B0604020202020204" pitchFamily="34" charset="0"/>
              <a:buChar char="•"/>
            </a:pPr>
            <a:r>
              <a:rPr lang="en-US" sz="2000" i="1" dirty="0">
                <a:latin typeface="Times New Roman" pitchFamily="18" charset="0"/>
              </a:rPr>
              <a:t>by its quality,</a:t>
            </a:r>
          </a:p>
          <a:p>
            <a:pPr marL="342900" indent="-342900" eaLnBrk="1" hangingPunct="1">
              <a:spcBef>
                <a:spcPct val="50000"/>
              </a:spcBef>
              <a:buFont typeface="Arial" panose="020B0604020202020204" pitchFamily="34" charset="0"/>
              <a:buChar char="•"/>
            </a:pPr>
            <a:r>
              <a:rPr lang="en-US" sz="2000" i="1" dirty="0">
                <a:latin typeface="Times New Roman" pitchFamily="18" charset="0"/>
              </a:rPr>
              <a:t>because of the circumstances in which it occurs."</a:t>
            </a:r>
            <a:endParaRPr lang="en-GB" sz="2000" i="1" dirty="0">
              <a:latin typeface="Times New Roman" pitchFamily="18" charset="0"/>
            </a:endParaRPr>
          </a:p>
        </p:txBody>
      </p:sp>
    </p:spTree>
  </p:cSld>
  <p:clrMapOvr>
    <a:masterClrMapping/>
  </p:clrMapOvr>
  <p:transition advTm="139839"/>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rrowheads="1"/>
          </p:cNvSpPr>
          <p:nvPr>
            <p:ph type="title"/>
          </p:nvPr>
        </p:nvSpPr>
        <p:spPr>
          <a:xfrm>
            <a:off x="301625" y="228600"/>
            <a:ext cx="8510588" cy="587375"/>
          </a:xfrm>
        </p:spPr>
        <p:txBody>
          <a:bodyPr rtlCol="0">
            <a:normAutofit fontScale="90000"/>
          </a:bodyPr>
          <a:lstStyle/>
          <a:p>
            <a:pPr eaLnBrk="1" fontAlgn="auto" hangingPunct="1">
              <a:spcAft>
                <a:spcPts val="0"/>
              </a:spcAft>
              <a:defRPr/>
            </a:pPr>
            <a:r>
              <a:rPr lang="sr-Latn-RS" sz="3600" b="1" dirty="0"/>
              <a:t>HISTORICAL OVERVIEW</a:t>
            </a:r>
            <a:endParaRPr lang="en-GB" sz="3600" b="1" dirty="0"/>
          </a:p>
        </p:txBody>
      </p:sp>
      <p:sp>
        <p:nvSpPr>
          <p:cNvPr id="7171" name="Rectangle 3"/>
          <p:cNvSpPr>
            <a:spLocks noGrp="1" noRot="1" noChangeArrowheads="1"/>
          </p:cNvSpPr>
          <p:nvPr>
            <p:ph idx="1"/>
          </p:nvPr>
        </p:nvSpPr>
        <p:spPr>
          <a:xfrm>
            <a:off x="0" y="1143000"/>
            <a:ext cx="5410200" cy="5638800"/>
          </a:xfrm>
        </p:spPr>
        <p:txBody>
          <a:bodyPr/>
          <a:lstStyle/>
          <a:p>
            <a:pPr eaLnBrk="1" hangingPunct="1">
              <a:lnSpc>
                <a:spcPct val="80000"/>
              </a:lnSpc>
            </a:pPr>
            <a:r>
              <a:rPr lang="en-US" sz="2000" dirty="0"/>
              <a:t>Clinical descriptions of depressive states: </a:t>
            </a:r>
            <a:r>
              <a:rPr lang="en-US" sz="2000" b="1" dirty="0"/>
              <a:t>Hippocrates, </a:t>
            </a:r>
            <a:r>
              <a:rPr lang="en-US" sz="2000" dirty="0"/>
              <a:t>clay tablets of Babylon, </a:t>
            </a:r>
            <a:r>
              <a:rPr lang="en-US" sz="2000" dirty="0" err="1"/>
              <a:t>Areteus</a:t>
            </a:r>
            <a:r>
              <a:rPr lang="en-US" sz="2000" dirty="0"/>
              <a:t> of Cappadocia.</a:t>
            </a:r>
          </a:p>
          <a:p>
            <a:pPr eaLnBrk="1" hangingPunct="1">
              <a:lnSpc>
                <a:spcPct val="80000"/>
              </a:lnSpc>
            </a:pPr>
            <a:endParaRPr lang="en-US" sz="2000" dirty="0"/>
          </a:p>
          <a:p>
            <a:pPr eaLnBrk="1" hangingPunct="1">
              <a:lnSpc>
                <a:spcPct val="80000"/>
              </a:lnSpc>
            </a:pPr>
            <a:r>
              <a:rPr lang="en-US" sz="2000" dirty="0"/>
              <a:t>The first more clear perceptions of depressive disorders: </a:t>
            </a:r>
            <a:r>
              <a:rPr lang="en-US" sz="2000" dirty="0" err="1"/>
              <a:t>Baillarger</a:t>
            </a:r>
            <a:r>
              <a:rPr lang="en-US" sz="2000" dirty="0"/>
              <a:t> and </a:t>
            </a:r>
            <a:r>
              <a:rPr lang="en-US" sz="2000" dirty="0" err="1"/>
              <a:t>Farlet</a:t>
            </a:r>
            <a:r>
              <a:rPr lang="en-US" sz="2000" dirty="0"/>
              <a:t> in mid-19th century France.</a:t>
            </a:r>
          </a:p>
          <a:p>
            <a:pPr eaLnBrk="1" hangingPunct="1">
              <a:lnSpc>
                <a:spcPct val="80000"/>
              </a:lnSpc>
            </a:pPr>
            <a:endParaRPr lang="en-US" sz="2000" dirty="0"/>
          </a:p>
          <a:p>
            <a:pPr eaLnBrk="1" hangingPunct="1">
              <a:lnSpc>
                <a:spcPct val="80000"/>
              </a:lnSpc>
            </a:pPr>
            <a:r>
              <a:rPr lang="en-US" sz="2000" dirty="0"/>
              <a:t>In the sixth edition of his psychiatry textbook in 1896, </a:t>
            </a:r>
            <a:r>
              <a:rPr lang="en-US" sz="2000" b="1" dirty="0"/>
              <a:t>Emil Kraepelin</a:t>
            </a:r>
            <a:r>
              <a:rPr lang="en-US" sz="2000" dirty="0"/>
              <a:t>: the concept of </a:t>
            </a:r>
            <a:r>
              <a:rPr lang="en-US" sz="2000" b="1" dirty="0"/>
              <a:t>manic-depressive psychosis.  </a:t>
            </a:r>
          </a:p>
          <a:p>
            <a:pPr eaLnBrk="1" hangingPunct="1">
              <a:lnSpc>
                <a:spcPct val="80000"/>
              </a:lnSpc>
            </a:pPr>
            <a:endParaRPr lang="en-US" sz="2000" dirty="0"/>
          </a:p>
          <a:p>
            <a:pPr eaLnBrk="1" hangingPunct="1">
              <a:lnSpc>
                <a:spcPct val="80000"/>
              </a:lnSpc>
            </a:pPr>
            <a:r>
              <a:rPr lang="en-US" sz="2000" dirty="0"/>
              <a:t>Newer classifications, DSM-IV and ICD-10:  </a:t>
            </a:r>
          </a:p>
          <a:p>
            <a:pPr lvl="1" eaLnBrk="1" hangingPunct="1">
              <a:lnSpc>
                <a:spcPct val="80000"/>
              </a:lnSpc>
            </a:pPr>
            <a:r>
              <a:rPr lang="en-US" sz="1800" dirty="0"/>
              <a:t>the concept of </a:t>
            </a:r>
            <a:r>
              <a:rPr lang="en-US" sz="1800" b="1" dirty="0"/>
              <a:t>unipolar depression </a:t>
            </a:r>
          </a:p>
          <a:p>
            <a:pPr lvl="1" eaLnBrk="1" hangingPunct="1">
              <a:lnSpc>
                <a:spcPct val="80000"/>
              </a:lnSpc>
            </a:pPr>
            <a:r>
              <a:rPr lang="en-US" sz="1800" dirty="0"/>
              <a:t>depression from the circle of </a:t>
            </a:r>
            <a:r>
              <a:rPr lang="en-US" sz="1800" b="1" dirty="0"/>
              <a:t>bipolar disorders</a:t>
            </a:r>
            <a:r>
              <a:rPr lang="en-US" sz="1800" dirty="0"/>
              <a:t>.</a:t>
            </a:r>
            <a:endParaRPr lang="sr-Cyrl-CS" sz="1800" dirty="0"/>
          </a:p>
        </p:txBody>
      </p:sp>
      <p:pic>
        <p:nvPicPr>
          <p:cNvPr id="7172" name="Picture 4" descr="14"/>
          <p:cNvPicPr>
            <a:picLocks noChangeAspect="1" noChangeArrowheads="1"/>
          </p:cNvPicPr>
          <p:nvPr/>
        </p:nvPicPr>
        <p:blipFill>
          <a:blip r:embed="rId2" cstate="print"/>
          <a:srcRect/>
          <a:stretch>
            <a:fillRect/>
          </a:stretch>
        </p:blipFill>
        <p:spPr bwMode="auto">
          <a:xfrm>
            <a:off x="5410200" y="1219200"/>
            <a:ext cx="3629025" cy="5181600"/>
          </a:xfrm>
          <a:prstGeom prst="rect">
            <a:avLst/>
          </a:prstGeom>
          <a:noFill/>
          <a:ln w="9525">
            <a:noFill/>
            <a:miter lim="800000"/>
            <a:headEnd/>
            <a:tailEnd/>
          </a:ln>
        </p:spPr>
      </p:pic>
    </p:spTree>
  </p:cSld>
  <p:clrMapOvr>
    <a:masterClrMapping/>
  </p:clrMapOvr>
  <p:transition advTm="180549"/>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rrowheads="1"/>
          </p:cNvSpPr>
          <p:nvPr>
            <p:ph type="title"/>
          </p:nvPr>
        </p:nvSpPr>
        <p:spPr>
          <a:xfrm>
            <a:off x="301625" y="307975"/>
            <a:ext cx="8510588" cy="755650"/>
          </a:xfrm>
        </p:spPr>
        <p:txBody>
          <a:bodyPr/>
          <a:lstStyle/>
          <a:p>
            <a:pPr eaLnBrk="1" hangingPunct="1"/>
            <a:r>
              <a:rPr lang="en-US" sz="4000" b="1" dirty="0"/>
              <a:t>Classification</a:t>
            </a:r>
            <a:endParaRPr lang="en-GB" sz="4000" b="1" dirty="0"/>
          </a:p>
        </p:txBody>
      </p:sp>
      <p:sp>
        <p:nvSpPr>
          <p:cNvPr id="8195" name="Rectangle 3"/>
          <p:cNvSpPr>
            <a:spLocks noGrp="1" noRot="1" noChangeArrowheads="1"/>
          </p:cNvSpPr>
          <p:nvPr>
            <p:ph idx="1"/>
          </p:nvPr>
        </p:nvSpPr>
        <p:spPr>
          <a:xfrm>
            <a:off x="250825" y="1125538"/>
            <a:ext cx="8816975" cy="4970462"/>
          </a:xfrm>
        </p:spPr>
        <p:txBody>
          <a:bodyPr/>
          <a:lstStyle/>
          <a:p>
            <a:pPr eaLnBrk="1" hangingPunct="1"/>
            <a:r>
              <a:rPr lang="en-US" sz="2000" dirty="0">
                <a:cs typeface="Arial" charset="0"/>
              </a:rPr>
              <a:t>The main basis for the quantitative study of any phenomenon.</a:t>
            </a:r>
          </a:p>
          <a:p>
            <a:pPr eaLnBrk="1" hangingPunct="1"/>
            <a:r>
              <a:rPr lang="en-US" sz="2000" dirty="0">
                <a:cs typeface="Arial" charset="0"/>
              </a:rPr>
              <a:t>Classify - create, define, and validate concept boundaries.</a:t>
            </a:r>
          </a:p>
          <a:p>
            <a:pPr eaLnBrk="1" hangingPunct="1"/>
            <a:endParaRPr lang="en-US" sz="2000" dirty="0">
              <a:cs typeface="Arial" charset="0"/>
            </a:endParaRPr>
          </a:p>
          <a:p>
            <a:pPr eaLnBrk="1" hangingPunct="1"/>
            <a:r>
              <a:rPr lang="en-US" sz="2000" dirty="0">
                <a:cs typeface="Arial" charset="0"/>
              </a:rPr>
              <a:t>The classification of depression since Emil Kraepelin follows </a:t>
            </a:r>
            <a:r>
              <a:rPr lang="en-US" sz="2000" b="1" dirty="0">
                <a:cs typeface="Arial" charset="0"/>
              </a:rPr>
              <a:t>dichotomies: endogenous-reactive; psychotic-neurotic; primary-secondary; organic-psychogenic; and unipolar-bipolar.</a:t>
            </a:r>
          </a:p>
          <a:p>
            <a:pPr eaLnBrk="1" hangingPunct="1"/>
            <a:r>
              <a:rPr lang="en-US" sz="2000" dirty="0">
                <a:cs typeface="Arial" charset="0"/>
              </a:rPr>
              <a:t>The dichotomy</a:t>
            </a:r>
            <a:r>
              <a:rPr lang="en-US" sz="2000" b="1" dirty="0">
                <a:cs typeface="Arial" charset="0"/>
              </a:rPr>
              <a:t>, unipolar-bipolar </a:t>
            </a:r>
            <a:r>
              <a:rPr lang="en-US" sz="2000" dirty="0">
                <a:cs typeface="Arial" charset="0"/>
              </a:rPr>
              <a:t>(Leonhard, 1957) found full justification in clinical practice and became the basis of all modern classification systems (DSM IV, ICD-10).</a:t>
            </a:r>
          </a:p>
          <a:p>
            <a:pPr eaLnBrk="1" hangingPunct="1"/>
            <a:r>
              <a:rPr lang="en-US" sz="2000" dirty="0">
                <a:cs typeface="Arial" charset="0"/>
              </a:rPr>
              <a:t>DSM IV and ICD-10 classifications - dimensional model.</a:t>
            </a:r>
          </a:p>
          <a:p>
            <a:pPr eaLnBrk="1" hangingPunct="1"/>
            <a:r>
              <a:rPr lang="en-US" sz="2000" dirty="0">
                <a:cs typeface="Arial" charset="0"/>
              </a:rPr>
              <a:t>Classification criterion – four dimensions of phenomenology: </a:t>
            </a:r>
          </a:p>
          <a:p>
            <a:pPr marL="0" indent="0" eaLnBrk="1" hangingPunct="1">
              <a:buNone/>
            </a:pPr>
            <a:r>
              <a:rPr lang="en-US" sz="2000" b="1" dirty="0">
                <a:cs typeface="Arial" charset="0"/>
              </a:rPr>
              <a:t>	intensity, periodicity, polarity, and duration of the disorder.</a:t>
            </a:r>
            <a:endParaRPr lang="en-GB" sz="2000" b="1" dirty="0"/>
          </a:p>
        </p:txBody>
      </p:sp>
    </p:spTree>
  </p:cSld>
  <p:clrMapOvr>
    <a:masterClrMapping/>
  </p:clrMapOvr>
  <p:transition advTm="149429"/>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4"/>
          <p:cNvSpPr txBox="1">
            <a:spLocks noChangeArrowheads="1"/>
          </p:cNvSpPr>
          <p:nvPr/>
        </p:nvSpPr>
        <p:spPr bwMode="auto">
          <a:xfrm>
            <a:off x="928688" y="0"/>
            <a:ext cx="5014912" cy="762000"/>
          </a:xfrm>
          <a:prstGeom prst="rect">
            <a:avLst/>
          </a:prstGeom>
          <a:noFill/>
          <a:ln w="12700" cap="sq">
            <a:noFill/>
            <a:miter lim="800000"/>
            <a:headEnd type="none" w="sm" len="sm"/>
            <a:tailEnd type="none" w="sm" len="sm"/>
          </a:ln>
        </p:spPr>
        <p:txBody>
          <a:bodyPr>
            <a:spAutoFit/>
          </a:bodyPr>
          <a:lstStyle/>
          <a:p>
            <a:pPr algn="ctr" eaLnBrk="1" hangingPunct="1">
              <a:spcBef>
                <a:spcPct val="50000"/>
              </a:spcBef>
            </a:pPr>
            <a:r>
              <a:rPr lang="en-US" sz="2200">
                <a:latin typeface="Times New Roman" pitchFamily="18" charset="0"/>
              </a:rPr>
              <a:t>DIAGNOSTIC CRITERIA FOR AN EPISODE OF MAJOR DEPRESSION</a:t>
            </a:r>
            <a:endParaRPr lang="en-GB" sz="2200" dirty="0">
              <a:latin typeface="Times New Roman" pitchFamily="18" charset="0"/>
            </a:endParaRPr>
          </a:p>
        </p:txBody>
      </p:sp>
      <p:sp>
        <p:nvSpPr>
          <p:cNvPr id="9220" name="Text Box 5"/>
          <p:cNvSpPr txBox="1">
            <a:spLocks noChangeArrowheads="1"/>
          </p:cNvSpPr>
          <p:nvPr/>
        </p:nvSpPr>
        <p:spPr bwMode="auto">
          <a:xfrm>
            <a:off x="5148064" y="1000125"/>
            <a:ext cx="3781624" cy="3564053"/>
          </a:xfrm>
          <a:prstGeom prst="rect">
            <a:avLst/>
          </a:prstGeom>
          <a:noFill/>
          <a:ln w="12700" cap="sq">
            <a:noFill/>
            <a:miter lim="800000"/>
            <a:headEnd type="none" w="sm" len="sm"/>
            <a:tailEnd type="none" w="sm" len="sm"/>
          </a:ln>
        </p:spPr>
        <p:txBody>
          <a:bodyPr wrap="square">
            <a:spAutoFit/>
          </a:bodyPr>
          <a:lstStyle/>
          <a:p>
            <a:pPr eaLnBrk="1" hangingPunct="1">
              <a:spcBef>
                <a:spcPct val="20000"/>
              </a:spcBef>
              <a:buClr>
                <a:schemeClr val="tx2"/>
              </a:buClr>
              <a:buSzPct val="90000"/>
              <a:buFont typeface="Symbol" pitchFamily="18" charset="2"/>
              <a:buChar char="¨"/>
            </a:pPr>
            <a:r>
              <a:rPr lang="en-US" sz="2400" dirty="0">
                <a:latin typeface="Times New Roman" pitchFamily="18" charset="0"/>
              </a:rPr>
              <a:t>Modern classification - uniform and more precise diagnostics.</a:t>
            </a:r>
          </a:p>
          <a:p>
            <a:pPr eaLnBrk="1" hangingPunct="1">
              <a:spcBef>
                <a:spcPct val="20000"/>
              </a:spcBef>
              <a:buClr>
                <a:schemeClr val="tx2"/>
              </a:buClr>
              <a:buSzPct val="90000"/>
              <a:buFont typeface="Symbol" pitchFamily="18" charset="2"/>
              <a:buChar char="¨"/>
            </a:pPr>
            <a:r>
              <a:rPr lang="en-US" sz="2400" dirty="0">
                <a:latin typeface="Times New Roman" pitchFamily="18" charset="0"/>
              </a:rPr>
              <a:t>Prerequisite for clinical and scientific research work.  </a:t>
            </a:r>
          </a:p>
          <a:p>
            <a:pPr eaLnBrk="1" hangingPunct="1">
              <a:spcBef>
                <a:spcPct val="20000"/>
              </a:spcBef>
              <a:buClr>
                <a:schemeClr val="tx2"/>
              </a:buClr>
              <a:buSzPct val="90000"/>
              <a:buFont typeface="Symbol" pitchFamily="18" charset="2"/>
              <a:buChar char="¨"/>
            </a:pPr>
            <a:r>
              <a:rPr lang="en-US" sz="2400" dirty="0">
                <a:latin typeface="Times New Roman" pitchFamily="18" charset="0"/>
              </a:rPr>
              <a:t>The tendency towards the descriptive classification of depression, so-called. </a:t>
            </a:r>
            <a:r>
              <a:rPr lang="en-US" sz="2400" dirty="0" err="1">
                <a:latin typeface="Times New Roman" pitchFamily="18" charset="0"/>
              </a:rPr>
              <a:t>syndromological</a:t>
            </a:r>
            <a:r>
              <a:rPr lang="en-US" sz="2400" dirty="0">
                <a:latin typeface="Times New Roman" pitchFamily="18" charset="0"/>
              </a:rPr>
              <a:t> approach.</a:t>
            </a:r>
            <a:endParaRPr lang="sr-Cyrl-CS" sz="2400" dirty="0">
              <a:latin typeface="Times New Roman" pitchFamily="18" charset="0"/>
            </a:endParaRPr>
          </a:p>
        </p:txBody>
      </p:sp>
      <p:pic>
        <p:nvPicPr>
          <p:cNvPr id="5" name="Picture 4" descr="A close-up of a page&#10;&#10;Description automatically generated">
            <a:extLst>
              <a:ext uri="{FF2B5EF4-FFF2-40B4-BE49-F238E27FC236}">
                <a16:creationId xmlns:a16="http://schemas.microsoft.com/office/drawing/2014/main" id="{90F1A472-EAB0-C96B-A232-85F6211EF1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4312" y="1080656"/>
            <a:ext cx="4916095" cy="4696687"/>
          </a:xfrm>
          <a:prstGeom prst="rect">
            <a:avLst/>
          </a:prstGeom>
        </p:spPr>
      </p:pic>
    </p:spTree>
  </p:cSld>
  <p:clrMapOvr>
    <a:masterClrMapping/>
  </p:clrMapOvr>
  <p:transition advTm="146239"/>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p:nvPr>
        </p:nvSpPr>
        <p:spPr>
          <a:xfrm>
            <a:off x="250825" y="-242888"/>
            <a:ext cx="8510588" cy="1325563"/>
          </a:xfrm>
        </p:spPr>
        <p:txBody>
          <a:bodyPr/>
          <a:lstStyle/>
          <a:p>
            <a:pPr eaLnBrk="1" hangingPunct="1"/>
            <a:r>
              <a:rPr lang="sr-Latn-CS" sz="3600" b="1" dirty="0"/>
              <a:t>EPIDEMIOLOGY</a:t>
            </a:r>
            <a:endParaRPr lang="en-GB" sz="3600" b="1" dirty="0"/>
          </a:p>
        </p:txBody>
      </p:sp>
      <p:sp>
        <p:nvSpPr>
          <p:cNvPr id="10243" name="Rectangle 3"/>
          <p:cNvSpPr>
            <a:spLocks noGrp="1" noRot="1" noChangeArrowheads="1"/>
          </p:cNvSpPr>
          <p:nvPr>
            <p:ph idx="1"/>
          </p:nvPr>
        </p:nvSpPr>
        <p:spPr>
          <a:xfrm>
            <a:off x="0" y="1700213"/>
            <a:ext cx="5607050" cy="4149725"/>
          </a:xfrm>
        </p:spPr>
        <p:txBody>
          <a:bodyPr/>
          <a:lstStyle/>
          <a:p>
            <a:pPr eaLnBrk="1" hangingPunct="1"/>
            <a:r>
              <a:rPr lang="en-US" sz="2000" dirty="0"/>
              <a:t>Frequency of major depressive disorder (DSM IV criteria) in the USA: 3-5%.</a:t>
            </a:r>
          </a:p>
          <a:p>
            <a:pPr eaLnBrk="1" hangingPunct="1"/>
            <a:r>
              <a:rPr lang="en-US" sz="2000" dirty="0"/>
              <a:t>Risk of experiencing at least one episode of major depression in their lifetime: 4-12% of men and 20-26% of women. </a:t>
            </a:r>
          </a:p>
          <a:p>
            <a:pPr eaLnBrk="1" hangingPunct="1"/>
            <a:endParaRPr lang="en-US" sz="2000" dirty="0"/>
          </a:p>
          <a:p>
            <a:pPr eaLnBrk="1" hangingPunct="1"/>
            <a:r>
              <a:rPr lang="en-US" sz="2000" dirty="0"/>
              <a:t>Epidemiological research: unipolar depression affects </a:t>
            </a:r>
            <a:r>
              <a:rPr lang="en-US" sz="2000" b="1" dirty="0"/>
              <a:t>women </a:t>
            </a:r>
            <a:r>
              <a:rPr lang="en-US" sz="2000" dirty="0"/>
              <a:t>twice as often as men.</a:t>
            </a:r>
          </a:p>
          <a:p>
            <a:pPr eaLnBrk="1" hangingPunct="1"/>
            <a:r>
              <a:rPr lang="en-US" sz="2000" dirty="0"/>
              <a:t>Incidence and prevention rates - significantly higher in the elderly.</a:t>
            </a:r>
            <a:endParaRPr lang="en-GB" sz="2000" dirty="0"/>
          </a:p>
        </p:txBody>
      </p:sp>
      <p:pic>
        <p:nvPicPr>
          <p:cNvPr id="10244" name="Picture 4" descr="melancholy6"/>
          <p:cNvPicPr>
            <a:picLocks noChangeAspect="1" noChangeArrowheads="1"/>
          </p:cNvPicPr>
          <p:nvPr/>
        </p:nvPicPr>
        <p:blipFill>
          <a:blip r:embed="rId2" cstate="print"/>
          <a:srcRect/>
          <a:stretch>
            <a:fillRect/>
          </a:stretch>
        </p:blipFill>
        <p:spPr bwMode="auto">
          <a:xfrm>
            <a:off x="5638800" y="1676400"/>
            <a:ext cx="3290888" cy="4648200"/>
          </a:xfrm>
          <a:prstGeom prst="rect">
            <a:avLst/>
          </a:prstGeom>
          <a:noFill/>
          <a:ln w="9525">
            <a:noFill/>
            <a:miter lim="800000"/>
            <a:headEnd/>
            <a:tailEnd/>
          </a:ln>
        </p:spPr>
      </p:pic>
    </p:spTree>
  </p:cSld>
  <p:clrMapOvr>
    <a:masterClrMapping/>
  </p:clrMapOvr>
  <p:transition advTm="84929"/>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1423</TotalTime>
  <Words>2464</Words>
  <Application>Microsoft Office PowerPoint</Application>
  <PresentationFormat>On-screen Show (4:3)</PresentationFormat>
  <Paragraphs>326</Paragraphs>
  <Slides>42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42</vt:i4>
      </vt:variant>
    </vt:vector>
  </HeadingPairs>
  <TitlesOfParts>
    <vt:vector size="48" baseType="lpstr">
      <vt:lpstr>Arial</vt:lpstr>
      <vt:lpstr>Calibri</vt:lpstr>
      <vt:lpstr>Symbol</vt:lpstr>
      <vt:lpstr>Times New Roman</vt:lpstr>
      <vt:lpstr>Wingdings</vt:lpstr>
      <vt:lpstr>Office Theme</vt:lpstr>
      <vt:lpstr>UNIVERSITY OF KRAGUJEVAC,  FACULTY OF MEDICAL SCIENCES </vt:lpstr>
      <vt:lpstr>Mood disorders</vt:lpstr>
      <vt:lpstr>Mood disorders</vt:lpstr>
      <vt:lpstr>Recurrent depressive disorders (major depression)</vt:lpstr>
      <vt:lpstr>PowerPoint Presentation</vt:lpstr>
      <vt:lpstr>HISTORICAL OVERVIEW</vt:lpstr>
      <vt:lpstr>Classification</vt:lpstr>
      <vt:lpstr>PowerPoint Presentation</vt:lpstr>
      <vt:lpstr>EPIDEMIOLOGY</vt:lpstr>
      <vt:lpstr>ETIOPATHOGENESIS</vt:lpstr>
      <vt:lpstr>Genetic factors</vt:lpstr>
      <vt:lpstr>DISORDER OF NEUROTRANSMISSIONS</vt:lpstr>
      <vt:lpstr>The monoamine hypothesis </vt:lpstr>
      <vt:lpstr>NEUROPHYSIOLOGY DISORDERS</vt:lpstr>
      <vt:lpstr>DISORDERS OF NEUROENDOCRINE FUNCTIONS </vt:lpstr>
      <vt:lpstr>Neuroendocrinological factors</vt:lpstr>
      <vt:lpstr>ПСИХОЛОШКЕ ТЕОРИЈЕ</vt:lpstr>
      <vt:lpstr>SOCIO-CULTURAL AND PSYCHOSOCIAL FACTORS </vt:lpstr>
      <vt:lpstr>CLINICAL CHARACTERISTICS OF DEPRESSION</vt:lpstr>
      <vt:lpstr>Special forms of depression</vt:lpstr>
      <vt:lpstr>Dysthymia</vt:lpstr>
      <vt:lpstr>COURSE AND PROGNOSIS OF THE DISEASE</vt:lpstr>
      <vt:lpstr>THERAPY</vt:lpstr>
      <vt:lpstr>Pharmacotherapy</vt:lpstr>
      <vt:lpstr>Indications for the use of antidepressants</vt:lpstr>
      <vt:lpstr>Indications</vt:lpstr>
      <vt:lpstr>Antidepressants</vt:lpstr>
      <vt:lpstr>The most commonly used antidepressants</vt:lpstr>
      <vt:lpstr>Side effects</vt:lpstr>
      <vt:lpstr>The clinical use of antidepressants</vt:lpstr>
      <vt:lpstr>Bipolar disorder</vt:lpstr>
      <vt:lpstr>F 31 Bipolar disorder</vt:lpstr>
      <vt:lpstr>Bipolar disorder</vt:lpstr>
      <vt:lpstr>   Bipolar disorder ETIOPATOGENESIS</vt:lpstr>
      <vt:lpstr>  Bipolar disorder  CLINICAL PRESENTATION MANIA   </vt:lpstr>
      <vt:lpstr>  Bipolar disorder  CLINICAL PRESENTATION MANIA   </vt:lpstr>
      <vt:lpstr>  Bipolar disorder  CLINICAL PRESENTATION MANIA </vt:lpstr>
      <vt:lpstr>  Bipolar disorder  CLINICAL PRESENTATION MANIA </vt:lpstr>
      <vt:lpstr>Bipolar disorder Diagnosis </vt:lpstr>
      <vt:lpstr>Bipolar disorder  DIAGNOSIS  EVALUATION OF SYMPTOMS</vt:lpstr>
      <vt:lpstr>Cyclothymia</vt:lpstr>
      <vt:lpstr>Bipolarni poremećaj raspoloženja TERAPIJA  Medikamentozna:</vt:lpstr>
    </vt:vector>
  </TitlesOfParts>
  <Company>Mine Computers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REKURENTNI DEPRESIVNI POREMEĆAJ</dc:title>
  <dc:creator>Mine</dc:creator>
  <cp:lastModifiedBy>Milena Stojkovic</cp:lastModifiedBy>
  <cp:revision>72</cp:revision>
  <cp:lastPrinted>1601-01-01T00:00:00Z</cp:lastPrinted>
  <dcterms:created xsi:type="dcterms:W3CDTF">2004-06-09T19:02:36Z</dcterms:created>
  <dcterms:modified xsi:type="dcterms:W3CDTF">2024-02-11T15:20:30Z</dcterms:modified>
</cp:coreProperties>
</file>